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sldIdLst>
    <p:sldId id="408" r:id="rId5"/>
    <p:sldId id="377" r:id="rId6"/>
    <p:sldId id="393" r:id="rId7"/>
    <p:sldId id="372" r:id="rId8"/>
    <p:sldId id="379" r:id="rId9"/>
    <p:sldId id="394" r:id="rId10"/>
    <p:sldId id="395" r:id="rId11"/>
    <p:sldId id="400" r:id="rId12"/>
    <p:sldId id="397" r:id="rId13"/>
    <p:sldId id="411" r:id="rId14"/>
    <p:sldId id="412" r:id="rId15"/>
    <p:sldId id="413" r:id="rId16"/>
    <p:sldId id="414" r:id="rId17"/>
    <p:sldId id="415" r:id="rId18"/>
    <p:sldId id="420" r:id="rId19"/>
    <p:sldId id="416" r:id="rId20"/>
    <p:sldId id="417" r:id="rId21"/>
    <p:sldId id="418" r:id="rId22"/>
    <p:sldId id="419" r:id="rId23"/>
    <p:sldId id="3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&amp; resources" id="{512450E3-22E4-1A4C-9A87-D0EDCE92C534}">
          <p14:sldIdLst>
            <p14:sldId id="408"/>
            <p14:sldId id="377"/>
            <p14:sldId id="393"/>
            <p14:sldId id="372"/>
            <p14:sldId id="379"/>
            <p14:sldId id="394"/>
            <p14:sldId id="395"/>
            <p14:sldId id="400"/>
            <p14:sldId id="397"/>
            <p14:sldId id="411"/>
            <p14:sldId id="412"/>
            <p14:sldId id="413"/>
            <p14:sldId id="414"/>
            <p14:sldId id="415"/>
            <p14:sldId id="420"/>
            <p14:sldId id="416"/>
            <p14:sldId id="417"/>
            <p14:sldId id="418"/>
            <p14:sldId id="419"/>
            <p14:sldId id="392"/>
          </p14:sldIdLst>
        </p14:section>
        <p14:section name="Sample presentation" id="{7A411ED8-2707-F646-972D-9EFD94AB383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327309-00C7-9258-8C60-A5C151FEECBD}" name="Sara Ellis" initials="SE" userId="S::sara.ellis@cancer.org.uk::157a8349-7976-4641-b350-f28cc8173f88" providerId="AD"/>
  <p188:author id="{DEC59F36-9E88-5AAF-5602-737B6C955BD2}" name="Rebecca Martinho" initials="RM" userId="S::Rebecca.Martinho@cancer.org.uk::cde0260c-0502-4c9d-b199-1965cab53851" providerId="AD"/>
  <p188:author id="{57CAD9B5-DA41-F7E6-EF5C-88DDF2039E7B}" name="Ana Barros" initials="AB" userId="S::ana.barros@cancer.org.uk::4652f687-4606-4eb8-bbf2-331d4a5b3002" providerId="AD"/>
  <p188:author id="{7202C1BE-F63C-D7E1-C173-0E544715F9C3}" name="Rachael George" initials="RG" userId="S::rachael.george@cancer.org.uk::dcd2cbc3-c657-4b40-a04e-bd98a7ae8d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4F5BC-6145-26A6-DBF2-05EACEA6BBBC}" v="1" dt="2023-11-23T10:18:35.071"/>
    <p1510:client id="{AAA5F9D0-ED93-B22A-B2BC-828957DD54D1}" v="19" dt="2023-11-23T10:26:37.067"/>
    <p1510:client id="{C2DEBECC-E3A2-4B6E-92BB-5BAB894F00C6}" v="18" dt="2023-11-23T10:59:48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/>
    <p:restoredTop sz="94662"/>
  </p:normalViewPr>
  <p:slideViewPr>
    <p:cSldViewPr snapToGrid="0">
      <p:cViewPr varScale="1">
        <p:scale>
          <a:sx n="104" d="100"/>
          <a:sy n="104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268CD-6134-7E48-9DE7-FEB4FB24A96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8833-6303-A84B-BCE8-C8F834FB8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2E8C9E-8A04-01F6-7F7C-2BBF0C56AF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4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3F78010-EFD2-A87C-29E1-134C753803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E0619C7-E4A0-7D70-495D-7F1758B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9200" y="1527472"/>
            <a:ext cx="6889199" cy="505270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546E0E-9150-30A4-66BA-A53AA755A1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4251267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A25683-DFBB-6D16-D35D-BE538A301B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918BC6-8707-6EDB-0176-325EAD0087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3714392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62297D-3112-D12E-38EC-130833FFB435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200" y="475065"/>
            <a:ext cx="7162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8421351-9391-EEB7-E063-76C2B54C8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557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22175EC-4CCE-8BFE-F21C-D1D9B33295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0F117E4-7D27-1CCA-C3F3-8917A6927D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251" y="1022115"/>
            <a:ext cx="5375542" cy="5929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250" y="1582308"/>
            <a:ext cx="5660695" cy="9167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6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break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8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7557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9217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66280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84" y="4013199"/>
            <a:ext cx="6266816" cy="215895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big bold statement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1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976-EC72-A22C-D35A-8E69DFC0D5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881" y="4728589"/>
            <a:ext cx="1891918" cy="3651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AAD091-8457-7AF5-F2CA-9FE9FF6B1F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5882" y="5147876"/>
            <a:ext cx="1891918" cy="11005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[Significant moment. Big or small]</a:t>
            </a:r>
          </a:p>
        </p:txBody>
      </p:sp>
    </p:spTree>
    <p:extLst>
      <p:ext uri="{BB962C8B-B14F-4D97-AF65-F5344CB8AC3E}">
        <p14:creationId xmlns:p14="http://schemas.microsoft.com/office/powerpoint/2010/main" val="1022533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1867648"/>
            <a:ext cx="11630025" cy="46855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857876"/>
            <a:ext cx="6266816" cy="79062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Title goes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0642EEB-AEC5-86C4-562F-0E8D44A847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518C-9F2A-10DC-DB4A-E74FA3C934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CB30E4E-1BE9-A23B-6966-EA77A4BC256C}"/>
              </a:ext>
            </a:extLst>
          </p:cNvPr>
          <p:cNvSpPr txBox="1">
            <a:spLocks/>
          </p:cNvSpPr>
          <p:nvPr userDrawn="1"/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112000"/>
              </a:lnSpc>
              <a:defRPr sz="1400" b="0" i="0" kern="1200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79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59705B-88C8-0C14-BCD4-3D92B0973896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582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6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CA9A19-DA33-00B6-DFF3-D06EDD7D7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4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line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6A90A2-998B-56B1-D664-00C745949F69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2302-7BBD-C1AA-F63F-7E88DD401D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48" y="1904002"/>
            <a:ext cx="6285189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0E0581-574E-807B-D6DE-01524D276348}"/>
              </a:ext>
            </a:extLst>
          </p:cNvPr>
          <p:cNvCxnSpPr>
            <a:cxnSpLocks/>
          </p:cNvCxnSpPr>
          <p:nvPr userDrawn="1"/>
        </p:nvCxnSpPr>
        <p:spPr>
          <a:xfrm flipH="1">
            <a:off x="938150" y="1694358"/>
            <a:ext cx="109642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19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A49B38-CC85-1025-1C96-2C8CAE642ECC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AAA75E-14CE-A79A-26B2-DF156D7A8F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946" y="1352677"/>
            <a:ext cx="7616563" cy="33024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Cancer Research UK is doing.]”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88D1FEB-A633-7BBB-B14C-519435E388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946" y="4925280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866460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241390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23638893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99591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2386941"/>
            <a:ext cx="10921320" cy="37763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Ut </a:t>
            </a:r>
            <a:r>
              <a:rPr lang="en-GB" err="1"/>
              <a:t>venenatis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ligula,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libero </a:t>
            </a:r>
            <a:r>
              <a:rPr lang="en-GB" err="1"/>
              <a:t>vehicula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eros,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ligula in, </a:t>
            </a:r>
            <a:r>
              <a:rPr lang="en-GB" err="1"/>
              <a:t>consequat</a:t>
            </a:r>
            <a:r>
              <a:rPr lang="en-GB"/>
              <a:t> vestibulum ante.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908E9A0-2AE5-FCE9-9FB6-6D765EFFD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38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931831"/>
            <a:ext cx="9127572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4275786"/>
            <a:ext cx="9127573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A132325-2F49-1EC5-24F6-6116E82F1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8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143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261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32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B11A468-F98D-E727-A7C1-08687B6001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13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178" y="1931831"/>
            <a:ext cx="6927504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2177" y="4275786"/>
            <a:ext cx="6927505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56384B-11C5-D8D3-642B-DE3E6AE313E0}"/>
              </a:ext>
            </a:extLst>
          </p:cNvPr>
          <p:cNvCxnSpPr>
            <a:cxnSpLocks/>
          </p:cNvCxnSpPr>
          <p:nvPr userDrawn="1"/>
        </p:nvCxnSpPr>
        <p:spPr>
          <a:xfrm flipH="1">
            <a:off x="4705695" y="4009130"/>
            <a:ext cx="74863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2238428F-5295-30FA-0582-7B5D6B621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699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3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78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35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pic>
        <p:nvPicPr>
          <p:cNvPr id="29" name="Picture 28" descr="A picture containing graphics, star, creativity, art&#10;&#10;Description automatically generated">
            <a:extLst>
              <a:ext uri="{FF2B5EF4-FFF2-40B4-BE49-F238E27FC236}">
                <a16:creationId xmlns:a16="http://schemas.microsoft.com/office/drawing/2014/main" id="{A35EEC82-C9DB-33C8-C694-2124A8C9B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1352677"/>
            <a:ext cx="1306520" cy="1306520"/>
          </a:xfrm>
          <a:prstGeom prst="rect">
            <a:avLst/>
          </a:prstGeom>
        </p:spPr>
      </p:pic>
      <p:pic>
        <p:nvPicPr>
          <p:cNvPr id="31" name="Picture 30" descr="A blue circle with pink ribbons and a check mark&#10;&#10;Description automatically generated with medium confidence">
            <a:extLst>
              <a:ext uri="{FF2B5EF4-FFF2-40B4-BE49-F238E27FC236}">
                <a16:creationId xmlns:a16="http://schemas.microsoft.com/office/drawing/2014/main" id="{29176CAD-8698-7B61-6D14-A85360B2D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1352677"/>
            <a:ext cx="1306520" cy="1306520"/>
          </a:xfrm>
          <a:prstGeom prst="rect">
            <a:avLst/>
          </a:prstGeom>
        </p:spPr>
      </p:pic>
      <p:pic>
        <p:nvPicPr>
          <p:cNvPr id="33" name="Picture 32" descr="A picture containing heart, graphics, creativity&#10;&#10;Description automatically generated">
            <a:extLst>
              <a:ext uri="{FF2B5EF4-FFF2-40B4-BE49-F238E27FC236}">
                <a16:creationId xmlns:a16="http://schemas.microsoft.com/office/drawing/2014/main" id="{BCF384D2-3B58-3F03-C2B6-422965A18F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4037539"/>
            <a:ext cx="1306520" cy="1306520"/>
          </a:xfrm>
          <a:prstGeom prst="rect">
            <a:avLst/>
          </a:prstGeom>
        </p:spPr>
      </p:pic>
      <p:pic>
        <p:nvPicPr>
          <p:cNvPr id="35" name="Picture 34" descr="A picture containing graphics, graphic design, creativity, design&#10;&#10;Description automatically generated">
            <a:extLst>
              <a:ext uri="{FF2B5EF4-FFF2-40B4-BE49-F238E27FC236}">
                <a16:creationId xmlns:a16="http://schemas.microsoft.com/office/drawing/2014/main" id="{CCA3DF9A-E244-BB70-0A86-EEF04BC44E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4037539"/>
            <a:ext cx="1306520" cy="1306520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252D2EB1-F99B-948E-3DBC-B47F96C33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41F2B907-7D9D-B840-BE35-859612C51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434" y="1328926"/>
            <a:ext cx="3605547" cy="830997"/>
          </a:xfrm>
          <a:prstGeom prst="rect">
            <a:avLst/>
          </a:prstGeom>
        </p:spPr>
        <p:txBody>
          <a:bodyPr/>
          <a:lstStyle>
            <a:lvl1pPr algn="l">
              <a:lnSpc>
                <a:spcPct val="113000"/>
              </a:lnSpc>
              <a:defRPr sz="4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values</a:t>
            </a:r>
            <a:endParaRPr lang="en-US"/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C0850DA-C7DD-A3B3-0417-EAEB050D65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5209140"/>
            <a:ext cx="2501900" cy="11430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995FFC5-5298-53DB-EC07-A3C841AAB63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2659197"/>
            <a:ext cx="2501900" cy="11430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1CD14FC-905B-6624-E6D6-1B40E5CB061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2655439"/>
            <a:ext cx="3136900" cy="114300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4D06A66-1F89-1570-88FF-2790A2BD248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5209140"/>
            <a:ext cx="3136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6FD74C-63BB-80E8-16C5-DD9AF5016B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50"/>
            <a:ext cx="5063448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64AB-AE50-EBD2-B105-B495BC24A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6" y="2461949"/>
            <a:ext cx="6077263" cy="3227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Brand statement one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261482-6F94-6656-13F5-1F3505F716F2}"/>
              </a:ext>
            </a:extLst>
          </p:cNvPr>
          <p:cNvCxnSpPr>
            <a:cxnSpLocks/>
          </p:cNvCxnSpPr>
          <p:nvPr userDrawn="1"/>
        </p:nvCxnSpPr>
        <p:spPr>
          <a:xfrm flipH="1">
            <a:off x="5899732" y="2268541"/>
            <a:ext cx="63566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6106EB3-A401-94B6-3E8B-54D2E4A263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1633937"/>
            <a:ext cx="5375542" cy="402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impact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2E94611-0FEB-FECC-0492-DB0F1E476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59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+ top t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377635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copy. 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0005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7037" y="337519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7037" y="429230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47037" y="5315327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8914428" y="2405534"/>
            <a:ext cx="327757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6C4424-5D12-2223-4470-036BEE23BE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23602" y="329002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3F24BFD-0086-7012-E7C9-C08631CE7C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23602" y="423950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AA1DFC-B17C-78F6-A32E-76D1110B61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23602" y="518898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9549DE-3291-0C98-F8AB-12E8DE6D41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23602" y="2522393"/>
            <a:ext cx="217843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2489DD5-8811-6461-8E9A-F6D0F4F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12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652687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98134F-0D7B-D662-B750-1F85304C92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1551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bulleted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24AA1C-3125-CCE4-0C88-D12DA85530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60" y="4091050"/>
            <a:ext cx="7150332" cy="18213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numbered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095DC58D-4E38-E2DD-DE1E-E210675C3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66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p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044007" y="1508344"/>
            <a:ext cx="714799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22E0A5-FF35-4F26-3EA8-C1D9DBD0A2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30369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7DF3990-7E9F-1BEA-66AB-DD91AC6FB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30369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FC7DF1-BC74-4541-012C-EBC4244825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30369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12733FEA-3EDA-E040-843C-BD4DAED2DD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73052" y="904010"/>
            <a:ext cx="4361294" cy="56491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0C419C-01A8-BFBE-F218-0B1713519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58281" y="1667245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F75BC-E125-D723-88F9-89EF3E40FE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58281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86C8E2-1A43-2E9C-E70E-058C709FCD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58281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DBD65D-6340-E42B-6284-FFC1FE749A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58281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1279C5-355B-04BE-87C9-D3A3A72E56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42005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65414C1-3EA5-8F09-7ECA-0C51CD9A7E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42005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12F07E-EBB9-FF77-C570-CDEE72274D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42005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ECCFBFC-7F71-944B-C841-0DACB7EDF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03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5375542" cy="377635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GB"/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diam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941388"/>
            <a:ext cx="5807075" cy="56435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C501585-4160-5EC2-1967-E2293A1A3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9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83440"/>
            <a:ext cx="7227679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9677" y="3429000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B511A1-5F77-1757-0C5A-B52E924A3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4822" y="4860448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FDC4A-B61A-93A0-17B5-30CD8E1283A5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E601AD5-2101-E961-2F6B-BEA9EE5EC2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33600" cy="698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D700F-103E-4D23-4D37-4CECF30DF9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59677" y="1893346"/>
            <a:ext cx="3930704" cy="1523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heading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3D266D-30B8-655B-0D8E-5B8E156C6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846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E54262-7BCA-9DD0-FA91-5B794DD102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3841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78F4A17-6E89-7D6B-33A0-3E1E233DA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86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2027218"/>
            <a:ext cx="516655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Partnership slide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35338" y="941387"/>
            <a:ext cx="3823818" cy="2716213"/>
          </a:xfrm>
          <a:prstGeom prst="rect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98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C2AFDF7-388C-E747-8E30-28BCB10B31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1255" y="941388"/>
            <a:ext cx="3332593" cy="86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Partnership 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0D43CEC-B1F5-3DF5-3439-37138392877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35338" y="3798887"/>
            <a:ext cx="2571750" cy="27162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BDCE02D-657E-2A87-0BF4-5DDF7772F5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9048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DD5D9FE-19CD-C6C4-2612-48F25CDB5D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5987" y="3913082"/>
            <a:ext cx="3273594" cy="431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Since [date], we’ve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35640F48-8904-1588-C3B0-A7700F3C6F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804315" y="941387"/>
            <a:ext cx="2098124" cy="271621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299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760078A7-F040-8ADE-4B0E-9F09F3E84F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1612" y="4939309"/>
            <a:ext cx="1580306" cy="476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£</a:t>
            </a:r>
            <a:r>
              <a:rPr lang="en-US" err="1"/>
              <a:t>Xm</a:t>
            </a:r>
            <a:endParaRPr lang="en-US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07B9AB60-283B-C3B5-AE3E-2B759AA7BD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71611" y="5929757"/>
            <a:ext cx="886287" cy="4042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2E11F6AF-CBB3-7F25-E069-22FF496424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88240" y="4566943"/>
            <a:ext cx="2325184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raised a total of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3B94C078-31FE-B976-AA96-D5B6AB7002B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5019" y="5557391"/>
            <a:ext cx="3200811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hosted a number of events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B11A950-BB41-661B-B449-25BA1BE9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202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352677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[A case study about someone]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F73FF1-B95E-CA90-B4E5-86169052BB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695699"/>
            <a:ext cx="3874067" cy="38886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/>
              <a:t>Insert short case study copy. </a:t>
            </a:r>
            <a:r>
              <a:rPr lang="en-GB" sz="1800">
                <a:solidFill>
                  <a:srgbClr val="000000"/>
                </a:solidFill>
                <a:effectLst/>
              </a:rPr>
              <a:t>Lorem ipsum </a:t>
            </a:r>
            <a:r>
              <a:rPr lang="en-GB" sz="1800" err="1">
                <a:solidFill>
                  <a:srgbClr val="000000"/>
                </a:solidFill>
                <a:effectLst/>
              </a:rPr>
              <a:t>dolor</a:t>
            </a:r>
            <a:r>
              <a:rPr lang="en-GB" sz="1800">
                <a:solidFill>
                  <a:srgbClr val="000000"/>
                </a:solidFill>
                <a:effectLst/>
              </a:rPr>
              <a:t>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consectetur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adipiscing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Aliquam</a:t>
            </a:r>
            <a:r>
              <a:rPr lang="en-GB" sz="1800">
                <a:solidFill>
                  <a:srgbClr val="000000"/>
                </a:solidFill>
                <a:effectLst/>
              </a:rPr>
              <a:t> id porta </a:t>
            </a:r>
            <a:r>
              <a:rPr lang="en-GB" sz="1800" err="1">
                <a:solidFill>
                  <a:srgbClr val="000000"/>
                </a:solidFill>
                <a:effectLst/>
              </a:rPr>
              <a:t>velit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Suspendisse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potenti</a:t>
            </a:r>
            <a:r>
              <a:rPr lang="en-GB" sz="1800">
                <a:solidFill>
                  <a:srgbClr val="000000"/>
                </a:solidFill>
                <a:effectLst/>
              </a:rPr>
              <a:t>. Ut et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iaculis</a:t>
            </a:r>
            <a:r>
              <a:rPr lang="en-GB" sz="1800">
                <a:solidFill>
                  <a:srgbClr val="000000"/>
                </a:solidFill>
                <a:effectLst/>
              </a:rPr>
              <a:t>, semper </a:t>
            </a:r>
            <a:r>
              <a:rPr lang="en-GB" sz="1800" err="1">
                <a:solidFill>
                  <a:srgbClr val="000000"/>
                </a:solidFill>
                <a:effectLst/>
              </a:rPr>
              <a:t>erat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vel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tincidunt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. In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eros id </a:t>
            </a:r>
            <a:r>
              <a:rPr lang="en-GB" sz="1800" err="1">
                <a:solidFill>
                  <a:srgbClr val="000000"/>
                </a:solidFill>
                <a:effectLst/>
              </a:rPr>
              <a:t>est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dapibus</a:t>
            </a:r>
            <a:r>
              <a:rPr lang="en-GB" sz="1800">
                <a:solidFill>
                  <a:srgbClr val="000000"/>
                </a:solidFill>
                <a:effectLst/>
              </a:rPr>
              <a:t> pulvinar in ac </a:t>
            </a:r>
            <a:r>
              <a:rPr lang="en-GB" sz="1800" err="1">
                <a:solidFill>
                  <a:srgbClr val="000000"/>
                </a:solidFill>
                <a:effectLst/>
              </a:rPr>
              <a:t>felis</a:t>
            </a:r>
            <a:r>
              <a:rPr lang="en-GB" sz="1800">
                <a:solidFill>
                  <a:srgbClr val="000000"/>
                </a:solidFill>
                <a:effectLst/>
              </a:rPr>
              <a:t>. Nam </a:t>
            </a:r>
            <a:r>
              <a:rPr lang="en-GB" sz="1800" err="1">
                <a:solidFill>
                  <a:srgbClr val="000000"/>
                </a:solidFill>
                <a:effectLst/>
              </a:rPr>
              <a:t>ullamcorper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porttitor</a:t>
            </a:r>
            <a:r>
              <a:rPr lang="en-GB" sz="1800">
                <a:solidFill>
                  <a:srgbClr val="000000"/>
                </a:solidFill>
                <a:effectLst/>
              </a:rPr>
              <a:t> libero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condimentum</a:t>
            </a:r>
            <a:r>
              <a:rPr lang="en-GB" sz="1800">
                <a:solidFill>
                  <a:srgbClr val="000000"/>
                </a:solidFill>
                <a:effectLst/>
              </a:rPr>
              <a:t>. Nam fermentum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orci</a:t>
            </a:r>
            <a:r>
              <a:rPr lang="en-GB" sz="1800">
                <a:solidFill>
                  <a:srgbClr val="000000"/>
                </a:solidFill>
                <a:effectLst/>
              </a:rPr>
              <a:t> id </a:t>
            </a:r>
            <a:r>
              <a:rPr lang="en-GB" sz="1800" err="1">
                <a:solidFill>
                  <a:srgbClr val="000000"/>
                </a:solidFill>
                <a:effectLst/>
              </a:rPr>
              <a:t>accumsan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9C6DED80-0930-A09E-C6AC-8D86D923B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AC1D27A2-DEA5-5E5E-06BC-4F49976C8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79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F6FD62-95E3-8250-6256-E5E0C5F4A9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42383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6A2CB5-E5F0-F348-8BF4-78D9292206DA}"/>
              </a:ext>
            </a:extLst>
          </p:cNvPr>
          <p:cNvSpPr/>
          <p:nvPr userDrawn="1"/>
        </p:nvSpPr>
        <p:spPr>
          <a:xfrm>
            <a:off x="7790213" y="2919177"/>
            <a:ext cx="3009310" cy="3009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9FEA23-4D23-E89F-B505-7D714350A0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97" y="5233330"/>
            <a:ext cx="1972784" cy="327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EB36E12-0786-69A4-0C6B-1C073D8921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2066E7C-0D5A-75AC-6202-FB2853C003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F4579D0-BC4E-EF93-C0CA-83548C5EB6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97" y="5650594"/>
            <a:ext cx="1972784" cy="763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4841E6-2369-55FA-7205-0D7A06C7C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501" y="3836680"/>
            <a:ext cx="1972784" cy="2963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A9E0337-6CF9-280D-70C4-5F972A22B8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77501" y="4253943"/>
            <a:ext cx="1972784" cy="8796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E7F1E50-3136-35C3-0117-B0B0F09D6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AA1A67-643C-9A24-E18C-8BE3B3CFC2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08229" y="929513"/>
            <a:ext cx="5375542" cy="5647436"/>
          </a:xfrm>
          <a:custGeom>
            <a:avLst/>
            <a:gdLst>
              <a:gd name="connsiteX0" fmla="*/ 0 w 5375542"/>
              <a:gd name="connsiteY0" fmla="*/ 0 h 5647436"/>
              <a:gd name="connsiteX1" fmla="*/ 5375542 w 5375542"/>
              <a:gd name="connsiteY1" fmla="*/ 0 h 5647436"/>
              <a:gd name="connsiteX2" fmla="*/ 5375542 w 5375542"/>
              <a:gd name="connsiteY2" fmla="*/ 2076600 h 5647436"/>
              <a:gd name="connsiteX3" fmla="*/ 5290004 w 5375542"/>
              <a:gd name="connsiteY3" fmla="*/ 2107907 h 5647436"/>
              <a:gd name="connsiteX4" fmla="*/ 4371029 w 5375542"/>
              <a:gd name="connsiteY4" fmla="*/ 3494319 h 5647436"/>
              <a:gd name="connsiteX5" fmla="*/ 5290004 w 5375542"/>
              <a:gd name="connsiteY5" fmla="*/ 4880731 h 5647436"/>
              <a:gd name="connsiteX6" fmla="*/ 5375542 w 5375542"/>
              <a:gd name="connsiteY6" fmla="*/ 4912038 h 5647436"/>
              <a:gd name="connsiteX7" fmla="*/ 5375542 w 5375542"/>
              <a:gd name="connsiteY7" fmla="*/ 5647436 h 5647436"/>
              <a:gd name="connsiteX8" fmla="*/ 0 w 5375542"/>
              <a:gd name="connsiteY8" fmla="*/ 5647436 h 564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5542" h="5647436">
                <a:moveTo>
                  <a:pt x="0" y="0"/>
                </a:moveTo>
                <a:lnTo>
                  <a:pt x="5375542" y="0"/>
                </a:lnTo>
                <a:lnTo>
                  <a:pt x="5375542" y="2076600"/>
                </a:lnTo>
                <a:lnTo>
                  <a:pt x="5290004" y="2107907"/>
                </a:lnTo>
                <a:cubicBezTo>
                  <a:pt x="4749961" y="2336327"/>
                  <a:pt x="4371029" y="2871071"/>
                  <a:pt x="4371029" y="3494319"/>
                </a:cubicBezTo>
                <a:cubicBezTo>
                  <a:pt x="4371029" y="4117568"/>
                  <a:pt x="4749961" y="4652312"/>
                  <a:pt x="5290004" y="4880731"/>
                </a:cubicBezTo>
                <a:lnTo>
                  <a:pt x="5375542" y="4912038"/>
                </a:lnTo>
                <a:lnTo>
                  <a:pt x="5375542" y="5647436"/>
                </a:lnTo>
                <a:lnTo>
                  <a:pt x="0" y="564743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51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095897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Agenda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1736" y="1608193"/>
            <a:ext cx="2033103" cy="765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Welcome &amp; introductions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8F160D5-88D5-C7F4-6D85-5F17D8396B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91736" y="3263905"/>
            <a:ext cx="2033103" cy="725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350E0D4C-694A-36C7-41AD-CB9C1D3DD5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1736" y="4960992"/>
            <a:ext cx="2033103" cy="7800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C6279E7-851E-859B-68C1-468C88B547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2646" y="1608193"/>
            <a:ext cx="2033103" cy="7651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2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AE82C10B-2651-B01B-6519-71C21699C2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2646" y="3263905"/>
            <a:ext cx="2033103" cy="7257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3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47B1837-48B1-6619-1C3E-2C6AB8B7A3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2646" y="4960992"/>
            <a:ext cx="2033103" cy="7800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D58AA-3DD6-A6FA-935A-2CF9EAFA81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0594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BCF47-A418-A097-AA19-6AF7DAA98FD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80594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7F2CA3-3687-9303-8B3B-0647090C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0594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61D7AF-158B-541D-4B14-67F86D6ABA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9546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CBA714-92F2-B6B3-B899-223756AAA8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546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90A0160-C117-F164-22D5-6EB1955A132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9546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F14DB0-5D47-4220-520F-05EAF9EE8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629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709961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Subjects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0521C44-7799-AC17-3B9A-01A6949686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51449" y="1349638"/>
            <a:ext cx="2571750" cy="166699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8AFB3BE-2F3C-9A62-44D6-A414A969D5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51449" y="3139996"/>
            <a:ext cx="2571750" cy="1666997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48C06D0-61B8-526E-6667-F96FF1C0554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51449" y="4930508"/>
            <a:ext cx="2571750" cy="1666997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F8467E-789F-6F49-CE49-91EB9AFA3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75127" y="3178382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3A6A2-D279-E821-D2D9-92EF707EAC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75126" y="3472984"/>
            <a:ext cx="4827311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68BB799-53B6-0105-04D7-172EF86E0C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75127" y="4965619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7248A6B-68C9-4B7B-C80D-0207EEF6E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127" y="5260221"/>
            <a:ext cx="4827310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6BF32D5-1305-27B2-FF79-EFA3D79E6A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75127" y="1370363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8B0BA15-4447-C8C0-BAE5-3EE5A9659F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127" y="1664965"/>
            <a:ext cx="4827312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CA9C067-830C-0CC0-A7AD-8E06EA71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6172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3704319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464272"/>
            <a:ext cx="2318558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First objective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55416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55417" y="4464273"/>
            <a:ext cx="2509684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Second objective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5605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5606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Third objective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5634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4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05635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Fourth objective here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09668543-B730-F744-13D9-CF5D4435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611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7178442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57BD08-DDB8-CB51-E34B-670FF42A08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304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08E9AEF-31AD-4BCC-4E3F-D8617D4786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305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A5EEC56-FBB6-A471-DAE4-367D4B0181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7904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5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075CDF3-BCA0-7446-83BF-5EE1B06936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7905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02A9BF-DACB-0E6A-357A-4034D5A13C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6931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F298A63-0E9E-218E-BB34-E54F4866B6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86932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E2661510-D907-0BB3-6FA7-D215891F0F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8002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4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EB84434-8F21-7F0D-B51F-6D30ECBD90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8003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2BDA68F-E8EB-07C5-6141-A96F1DFB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020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4B45C9-7C3E-9DCA-37E2-5EDC1E358847}"/>
              </a:ext>
            </a:extLst>
          </p:cNvPr>
          <p:cNvCxnSpPr>
            <a:cxnSpLocks/>
          </p:cNvCxnSpPr>
          <p:nvPr userDrawn="1"/>
        </p:nvCxnSpPr>
        <p:spPr>
          <a:xfrm flipH="1">
            <a:off x="676267" y="3482744"/>
            <a:ext cx="11515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6807805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year of discoveries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993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994" y="4464272"/>
            <a:ext cx="2360846" cy="18555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850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851" y="4464272"/>
            <a:ext cx="2360846" cy="1855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003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0040" y="4464272"/>
            <a:ext cx="2360846" cy="18624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0068" y="4169671"/>
            <a:ext cx="171853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60069" y="4464272"/>
            <a:ext cx="2360846" cy="18624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A3CBC69-8E77-C91B-96E1-986D84D47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72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436844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[Event name goes here]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895520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Join us for [</a:t>
            </a:r>
            <a:r>
              <a:rPr lang="en-US" err="1"/>
              <a:t>eg</a:t>
            </a:r>
            <a:r>
              <a:rPr lang="en-US"/>
              <a:t> an evening of celebrating great partnerships].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71C6B6-2CF1-709C-AAF2-8D893B232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3F99AC-2A2E-08BC-FED2-E3FA0CF8E0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AC2B13C0-4A5B-D4F7-D81A-649B00159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3BADB6-D5C1-DFD2-5726-E4323CAA1F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4332" y="4213457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Kindly RSVP to</a:t>
            </a:r>
            <a:br>
              <a:rPr lang="en-US"/>
            </a:br>
            <a:r>
              <a:rPr lang="en-US" err="1"/>
              <a:t>name.surname@cancer.org.uk</a:t>
            </a:r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1437A7-9D3F-0A31-5A3F-CD2E8C6B99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9022" y="5561812"/>
            <a:ext cx="3303578" cy="9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992333-24D7-75A5-9B63-BBF569124F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957FD03-1A53-220B-F9D0-AD0848E7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6BDA689-4E44-3DA6-2597-71F45265C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4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26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94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4645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5C0872BC-45AC-0073-1EC3-3A7C211DB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CC12E96-02E5-70F1-9865-B3C6B86877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3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 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pic>
        <p:nvPicPr>
          <p:cNvPr id="5" name="Picture 4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3DA9A6E-E8B2-2B4E-A80B-F3BFA9F59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6039578"/>
            <a:ext cx="1795718" cy="54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13C4-7081-1C0E-522E-BE6A8D76BE73}"/>
              </a:ext>
            </a:extLst>
          </p:cNvPr>
          <p:cNvSpPr txBox="1"/>
          <p:nvPr userDrawn="1"/>
        </p:nvSpPr>
        <p:spPr>
          <a:xfrm>
            <a:off x="2364059" y="6130431"/>
            <a:ext cx="5597912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charity in England and Wales (1089464), Scotland (SC041666), the Isle of Man (1103) and Jersey (247). Registered address: 2 Redman Place, London, E20 1JQ.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40A51F9-8E3C-D334-B47A-9EDA2D955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C7C29A-13EB-602C-C258-68B4045FC6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599B-2560-F046-C6CC-EFCE10419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A34D0-868C-926B-AF13-716F1A46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18B4-283B-D671-3DA5-43346212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255C-113F-9541-B7E4-3B487542E3D4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10FC-D468-1509-3F17-45678607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72A0-6789-8520-0C36-5DB4A6AB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770A-D1F2-C44A-870C-01382E69E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8B785B4C-D529-50B1-7BCE-693F97B0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78EA-2F4D-BB1B-F8E6-1D017A857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C869F0-A44D-32FF-17AF-919C1523A4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EBE151A-5853-25F9-DBB6-143B2647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5B12-9178-972F-240D-03C510691F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342E613-2CDD-0892-21BE-244AF9191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8C4BE4-D8EA-37F7-C463-A5DCCB494461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16576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51D392E-E886-316F-C285-4E673E627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12" y="499447"/>
            <a:ext cx="2775734" cy="908722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A2FDB8-4161-9F73-B987-2A0E6E588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A72C8B-464E-3938-3FE4-5052A700BC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EE4A705-6564-BE67-F7C7-9F92A25225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32D7C6-E488-7042-0551-A7690CA48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F6E6A-0951-79A7-97C7-96C9E78FB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699" y="273599"/>
            <a:ext cx="59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2EAE455-DFEF-2843-9236-89E9624B550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29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677" r:id="rId4"/>
    <p:sldLayoutId id="2147483650" r:id="rId5"/>
    <p:sldLayoutId id="2147483651" r:id="rId6"/>
    <p:sldLayoutId id="2147483652" r:id="rId7"/>
    <p:sldLayoutId id="2147483691" r:id="rId8"/>
    <p:sldLayoutId id="2147483693" r:id="rId9"/>
    <p:sldLayoutId id="2147483694" r:id="rId10"/>
    <p:sldLayoutId id="2147483692" r:id="rId11"/>
    <p:sldLayoutId id="2147483654" r:id="rId12"/>
    <p:sldLayoutId id="2147483656" r:id="rId13"/>
    <p:sldLayoutId id="2147483701" r:id="rId14"/>
    <p:sldLayoutId id="2147483702" r:id="rId15"/>
    <p:sldLayoutId id="2147483678" r:id="rId16"/>
    <p:sldLayoutId id="2147483679" r:id="rId17"/>
    <p:sldLayoutId id="2147483709" r:id="rId18"/>
    <p:sldLayoutId id="2147483683" r:id="rId19"/>
    <p:sldLayoutId id="2147483687" r:id="rId20"/>
    <p:sldLayoutId id="2147483688" r:id="rId21"/>
    <p:sldLayoutId id="2147483689" r:id="rId22"/>
    <p:sldLayoutId id="2147483703" r:id="rId23"/>
    <p:sldLayoutId id="2147483704" r:id="rId24"/>
    <p:sldLayoutId id="2147483653" r:id="rId25"/>
    <p:sldLayoutId id="2147483670" r:id="rId26"/>
    <p:sldLayoutId id="2147483671" r:id="rId27"/>
    <p:sldLayoutId id="2147483697" r:id="rId28"/>
    <p:sldLayoutId id="2147483698" r:id="rId29"/>
    <p:sldLayoutId id="2147483680" r:id="rId30"/>
    <p:sldLayoutId id="2147483681" r:id="rId31"/>
    <p:sldLayoutId id="2147483705" r:id="rId32"/>
    <p:sldLayoutId id="2147483706" r:id="rId33"/>
    <p:sldLayoutId id="2147483686" r:id="rId34"/>
    <p:sldLayoutId id="2147483664" r:id="rId35"/>
    <p:sldLayoutId id="2147483669" r:id="rId36"/>
    <p:sldLayoutId id="2147483676" r:id="rId37"/>
    <p:sldLayoutId id="2147483675" r:id="rId38"/>
    <p:sldLayoutId id="2147483665" r:id="rId39"/>
    <p:sldLayoutId id="2147483674" r:id="rId40"/>
    <p:sldLayoutId id="2147483667" r:id="rId41"/>
    <p:sldLayoutId id="2147483655" r:id="rId42"/>
    <p:sldLayoutId id="2147483690" r:id="rId43"/>
    <p:sldLayoutId id="2147483659" r:id="rId44"/>
    <p:sldLayoutId id="2147483668" r:id="rId45"/>
    <p:sldLayoutId id="2147483660" r:id="rId46"/>
    <p:sldLayoutId id="2147483673" r:id="rId47"/>
    <p:sldLayoutId id="2147483662" r:id="rId48"/>
    <p:sldLayoutId id="2147483696" r:id="rId49"/>
    <p:sldLayoutId id="2147483672" r:id="rId50"/>
    <p:sldLayoutId id="2147483707" r:id="rId51"/>
    <p:sldLayoutId id="2147483708" r:id="rId52"/>
    <p:sldLayoutId id="2147483661" r:id="rId53"/>
    <p:sldLayoutId id="2147483682" r:id="rId54"/>
    <p:sldLayoutId id="2147483710" r:id="rId5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37 Hybri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7" Type="http://schemas.openxmlformats.org/officeDocument/2006/relationships/image" Target="../media/image44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9379-CCEF-BD05-8E6B-7BD79C73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0D734-07D4-A406-5630-3137E62C6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42" y="3721804"/>
            <a:ext cx="10116866" cy="2076323"/>
          </a:xfrm>
        </p:spPr>
        <p:txBody>
          <a:bodyPr/>
          <a:lstStyle/>
          <a:p>
            <a:r>
              <a:rPr lang="en-GB" dirty="0"/>
              <a:t>Linear regression models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F8078A-4D81-FAE2-145C-08DA31AE68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941" y="3367912"/>
            <a:ext cx="2461433" cy="353891"/>
          </a:xfrm>
        </p:spPr>
        <p:txBody>
          <a:bodyPr/>
          <a:lstStyle/>
          <a:p>
            <a:r>
              <a:rPr lang="en-GB" sz="2000" dirty="0"/>
              <a:t>21</a:t>
            </a:r>
            <a:r>
              <a:rPr lang="en-GB" sz="2000" baseline="30000" dirty="0"/>
              <a:t>st</a:t>
            </a:r>
            <a:r>
              <a:rPr lang="en-GB" sz="2000" dirty="0"/>
              <a:t> February 2025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32D446-A69C-933A-A51A-F4BCFDA80C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Fixed-effects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E2623-DBF6-3194-C463-83DEF733F3C8}"/>
              </a:ext>
            </a:extLst>
          </p:cNvPr>
          <p:cNvSpPr txBox="1"/>
          <p:nvPr/>
        </p:nvSpPr>
        <p:spPr>
          <a:xfrm>
            <a:off x="538941" y="1767017"/>
            <a:ext cx="661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Luca </a:t>
            </a:r>
            <a:r>
              <a:rPr lang="en-GB" sz="2000" dirty="0" err="1">
                <a:solidFill>
                  <a:schemeClr val="bg1"/>
                </a:solidFill>
              </a:rPr>
              <a:t>Porcu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Chandra </a:t>
            </a:r>
            <a:r>
              <a:rPr lang="en-GB" sz="2000" i="0" u="none" strike="noStrike" dirty="0" err="1">
                <a:solidFill>
                  <a:schemeClr val="bg1"/>
                </a:solidFill>
                <a:effectLst/>
              </a:rPr>
              <a:t>Chilamakuri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GB" sz="2000" dirty="0">
                <a:solidFill>
                  <a:schemeClr val="bg1"/>
                </a:solidFill>
                <a:effectLst/>
              </a:rPr>
              <a:t>(Bioinformatics core)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94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029F0-C76F-705F-5830-636C633D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39BB5-1C94-2347-C6EC-B131BCF3AF4D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10</a:t>
            </a:fld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68C6DE-B586-3D5B-9678-E187C7B42567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115F15C-5ED5-8DD1-D18E-D8B9D4FC5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Diagnostics: residuals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74DFF5-3F87-AE5D-9110-20005416EBCB}"/>
              </a:ext>
            </a:extLst>
          </p:cNvPr>
          <p:cNvSpPr txBox="1"/>
          <p:nvPr/>
        </p:nvSpPr>
        <p:spPr>
          <a:xfrm rot="10800000" flipV="1">
            <a:off x="7883610" y="1977404"/>
            <a:ext cx="4155987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rgbClr val="1F1F1F"/>
                </a:solidFill>
                <a:effectLst/>
              </a:rPr>
              <a:t>The (raw) residuals are equal to the difference between the observations and the corresponding fitted values.</a:t>
            </a:r>
            <a:endParaRPr lang="en-US" sz="24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C8F84FD-BA6D-910E-5B02-6A902C00E256}"/>
              </a:ext>
            </a:extLst>
          </p:cNvPr>
          <p:cNvCxnSpPr/>
          <p:nvPr/>
        </p:nvCxnSpPr>
        <p:spPr>
          <a:xfrm>
            <a:off x="312891" y="1822000"/>
            <a:ext cx="35433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90669D-D633-5624-0FA0-47BD02CED6C0}"/>
              </a:ext>
            </a:extLst>
          </p:cNvPr>
          <p:cNvCxnSpPr>
            <a:cxnSpLocks/>
          </p:cNvCxnSpPr>
          <p:nvPr/>
        </p:nvCxnSpPr>
        <p:spPr>
          <a:xfrm>
            <a:off x="331245" y="3664122"/>
            <a:ext cx="35433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EE57EBC-4DCE-A5E5-4E0A-416A36663211}"/>
              </a:ext>
            </a:extLst>
          </p:cNvPr>
          <p:cNvSpPr/>
          <p:nvPr/>
        </p:nvSpPr>
        <p:spPr>
          <a:xfrm>
            <a:off x="900113" y="855210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59116C-D7EB-FA0D-84D8-C19420A78715}"/>
              </a:ext>
            </a:extLst>
          </p:cNvPr>
          <p:cNvSpPr/>
          <p:nvPr/>
        </p:nvSpPr>
        <p:spPr>
          <a:xfrm>
            <a:off x="1052513" y="1207638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0A5C385-AC0E-6013-D2DD-C1BBCAC07644}"/>
              </a:ext>
            </a:extLst>
          </p:cNvPr>
          <p:cNvSpPr/>
          <p:nvPr/>
        </p:nvSpPr>
        <p:spPr>
          <a:xfrm>
            <a:off x="745332" y="1609756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15FE8A-FCAC-6C80-BBF9-15CD9A9898F9}"/>
              </a:ext>
            </a:extLst>
          </p:cNvPr>
          <p:cNvSpPr/>
          <p:nvPr/>
        </p:nvSpPr>
        <p:spPr>
          <a:xfrm>
            <a:off x="1000126" y="2057121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9ED25A-C7FA-4905-31CB-7C24767B7AD7}"/>
              </a:ext>
            </a:extLst>
          </p:cNvPr>
          <p:cNvSpPr/>
          <p:nvPr/>
        </p:nvSpPr>
        <p:spPr>
          <a:xfrm>
            <a:off x="872898" y="2730275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D94C77-FA91-1C4A-D9AD-8C0CFF96BC76}"/>
              </a:ext>
            </a:extLst>
          </p:cNvPr>
          <p:cNvSpPr/>
          <p:nvPr/>
        </p:nvSpPr>
        <p:spPr>
          <a:xfrm>
            <a:off x="1025298" y="3082703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9D74D29-C531-04BC-D46D-93601F94A504}"/>
              </a:ext>
            </a:extLst>
          </p:cNvPr>
          <p:cNvSpPr/>
          <p:nvPr/>
        </p:nvSpPr>
        <p:spPr>
          <a:xfrm>
            <a:off x="718117" y="3484821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7426883-F906-E1C9-4786-BC35374ED321}"/>
              </a:ext>
            </a:extLst>
          </p:cNvPr>
          <p:cNvSpPr/>
          <p:nvPr/>
        </p:nvSpPr>
        <p:spPr>
          <a:xfrm>
            <a:off x="972911" y="3932186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5AF772-DF50-61C3-0048-29B7390283A4}"/>
              </a:ext>
            </a:extLst>
          </p:cNvPr>
          <p:cNvSpPr txBox="1"/>
          <p:nvPr/>
        </p:nvSpPr>
        <p:spPr>
          <a:xfrm>
            <a:off x="3998115" y="1617741"/>
            <a:ext cx="354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Fitted value = Treatment 1 mean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4C0F0A-C9EC-5841-B9AE-98A92EACBF28}"/>
              </a:ext>
            </a:extLst>
          </p:cNvPr>
          <p:cNvSpPr txBox="1"/>
          <p:nvPr/>
        </p:nvSpPr>
        <p:spPr>
          <a:xfrm>
            <a:off x="4044044" y="3457895"/>
            <a:ext cx="410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Fitted value = Treatment 2 mean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55A4B9-C5AD-93C6-799F-75104D89AF70}"/>
              </a:ext>
            </a:extLst>
          </p:cNvPr>
          <p:cNvCxnSpPr>
            <a:cxnSpLocks/>
          </p:cNvCxnSpPr>
          <p:nvPr/>
        </p:nvCxnSpPr>
        <p:spPr>
          <a:xfrm>
            <a:off x="1887301" y="3697065"/>
            <a:ext cx="0" cy="56704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08C5A9-A0F9-C1F2-B34F-49B6A253EA2E}"/>
              </a:ext>
            </a:extLst>
          </p:cNvPr>
          <p:cNvCxnSpPr>
            <a:cxnSpLocks/>
          </p:cNvCxnSpPr>
          <p:nvPr/>
        </p:nvCxnSpPr>
        <p:spPr>
          <a:xfrm>
            <a:off x="1887301" y="1856441"/>
            <a:ext cx="0" cy="360000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B361AA7-044E-1011-8DF2-84106DB2191D}"/>
              </a:ext>
            </a:extLst>
          </p:cNvPr>
          <p:cNvCxnSpPr>
            <a:cxnSpLocks/>
          </p:cNvCxnSpPr>
          <p:nvPr/>
        </p:nvCxnSpPr>
        <p:spPr>
          <a:xfrm>
            <a:off x="2008764" y="2035499"/>
            <a:ext cx="1255575" cy="845497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dashDot"/>
            <a:headEnd type="triangl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4C61DEC-D915-BFB8-C7EA-4BE655187145}"/>
              </a:ext>
            </a:extLst>
          </p:cNvPr>
          <p:cNvSpPr txBox="1"/>
          <p:nvPr/>
        </p:nvSpPr>
        <p:spPr>
          <a:xfrm>
            <a:off x="3438495" y="2696330"/>
            <a:ext cx="3305437" cy="36933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 = Observed - Fitted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881839E-0C5A-BFE7-6A1E-3119FE5BDE39}"/>
              </a:ext>
            </a:extLst>
          </p:cNvPr>
          <p:cNvCxnSpPr>
            <a:cxnSpLocks/>
          </p:cNvCxnSpPr>
          <p:nvPr/>
        </p:nvCxnSpPr>
        <p:spPr>
          <a:xfrm flipV="1">
            <a:off x="2118580" y="2880996"/>
            <a:ext cx="1145759" cy="1039463"/>
          </a:xfrm>
          <a:prstGeom prst="straightConnector1">
            <a:avLst/>
          </a:prstGeom>
          <a:ln w="12700" cmpd="sng">
            <a:solidFill>
              <a:srgbClr val="FF0000"/>
            </a:solidFill>
            <a:prstDash val="dashDot"/>
            <a:headEnd type="triangl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E6F7F4DD-7970-0ABB-F373-88644BA32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846039"/>
              </p:ext>
            </p:extLst>
          </p:nvPr>
        </p:nvGraphicFramePr>
        <p:xfrm>
          <a:off x="152400" y="4947522"/>
          <a:ext cx="11887198" cy="1793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735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5206887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5873576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9800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9800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 function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491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should fit our data to the ANOVA model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fittedModel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GB" sz="1800" b="0" i="0" u="none" strike="noStrike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Predictor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data=</a:t>
                      </a:r>
                      <a:r>
                        <a:rPr lang="en-GB" sz="1800" b="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5060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want to obtain the 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residuals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of the 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i="1" dirty="0" err="1">
                          <a:latin typeface="American Typewriter" panose="02090604020004020304" pitchFamily="18" charset="77"/>
                        </a:rPr>
                        <a:t>dSet</a:t>
                      </a:r>
                      <a:r>
                        <a:rPr lang="en-US" i="0" dirty="0" err="1">
                          <a:latin typeface="American Typewriter" panose="02090604020004020304" pitchFamily="18" charset="77"/>
                        </a:rPr>
                        <a:t>$</a:t>
                      </a:r>
                      <a:r>
                        <a:rPr lang="en-US" dirty="0" err="1"/>
                        <a:t>resid</a:t>
                      </a:r>
                      <a:r>
                        <a:rPr lang="en-US" dirty="0"/>
                        <a:t> = </a:t>
                      </a:r>
                      <a:r>
                        <a:rPr lang="en-US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resid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fittedModel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849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99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495FD-BAB5-714D-7AFA-D21F9A818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08D87-B6A2-E85A-A0DC-8CE30344A098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11</a:t>
            </a:fld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12AD7-DDF1-1B02-99E2-EC301531C4AB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05CC56C-B237-FD94-F267-903C5A370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Diagnostics: residuals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D57545-D7EF-7082-3927-704ADFB36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71137"/>
              </p:ext>
            </p:extLst>
          </p:nvPr>
        </p:nvGraphicFramePr>
        <p:xfrm>
          <a:off x="152402" y="4566907"/>
          <a:ext cx="1188719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735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2273920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3557904">
                  <a:extLst>
                    <a:ext uri="{9D8B030D-6E8A-4147-A177-3AD203B41FA5}">
                      <a16:colId xmlns:a16="http://schemas.microsoft.com/office/drawing/2014/main" val="3914150554"/>
                    </a:ext>
                  </a:extLst>
                </a:gridCol>
                <a:gridCol w="5248639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Tool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 function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should plot the 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residuals</a:t>
                      </a:r>
                      <a:endParaRPr lang="en-US" i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Histogram</a:t>
                      </a:r>
                      <a:endParaRPr lang="en-US" i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hist</a:t>
                      </a:r>
                      <a:r>
                        <a:rPr lang="en-US" b="0" dirty="0"/>
                        <a:t>(</a:t>
                      </a:r>
                      <a:r>
                        <a:rPr lang="en-US" b="0" i="1" dirty="0" err="1">
                          <a:latin typeface="American Typewriter" panose="02090604020004020304" pitchFamily="18" charset="77"/>
                          <a:cs typeface="AL BAYAN PLAIN" pitchFamily="2" charset="-78"/>
                        </a:rPr>
                        <a:t>dSet</a:t>
                      </a:r>
                      <a:r>
                        <a:rPr lang="en-US" b="0" i="0" dirty="0" err="1">
                          <a:latin typeface="+mn-lt"/>
                          <a:cs typeface="Al Bayan Plain" pitchFamily="2" charset="-78"/>
                        </a:rPr>
                        <a:t>$resid</a:t>
                      </a:r>
                      <a:r>
                        <a:rPr lang="en-US" b="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Q-Q plot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qqnorm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800" b="0" i="1" kern="1200" dirty="0" err="1">
                          <a:solidFill>
                            <a:schemeClr val="dk1"/>
                          </a:solidFill>
                          <a:latin typeface="American Typewriter" panose="02090604020004020304" pitchFamily="18" charset="77"/>
                          <a:ea typeface="+mn-ea"/>
                          <a:cs typeface="AL BAYAN PLAIN" pitchFamily="2" charset="-78"/>
                        </a:rPr>
                        <a:t>dSet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l Bayan Plain" pitchFamily="2" charset="-78"/>
                        </a:rPr>
                        <a:t>$resid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qqline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800" b="0" i="1" kern="1200" dirty="0" err="1">
                          <a:solidFill>
                            <a:schemeClr val="dk1"/>
                          </a:solidFill>
                          <a:latin typeface="American Typewriter" panose="02090604020004020304" pitchFamily="18" charset="77"/>
                          <a:ea typeface="+mn-ea"/>
                          <a:cs typeface="AL BAYAN PLAIN" pitchFamily="2" charset="-78"/>
                        </a:rPr>
                        <a:t>dSet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l Bayan Plain" pitchFamily="2" charset="-78"/>
                        </a:rPr>
                        <a:t>$resid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45470"/>
                  </a:ext>
                </a:extLst>
              </a:tr>
              <a:tr h="29181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We could test the assumptions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Shapiro-Wilk </a:t>
                      </a:r>
                      <a:r>
                        <a:rPr lang="en-US" i="1" dirty="0"/>
                        <a:t>normality</a:t>
                      </a:r>
                      <a:r>
                        <a:rPr lang="en-US" dirty="0"/>
                        <a:t> test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shapiro.test</a:t>
                      </a:r>
                      <a:r>
                        <a:rPr lang="en-US" dirty="0"/>
                        <a:t>(</a:t>
                      </a:r>
                      <a:r>
                        <a:rPr lang="en-US" sz="1800" b="0" i="1" kern="1200" dirty="0" err="1">
                          <a:solidFill>
                            <a:schemeClr val="dk1"/>
                          </a:solidFill>
                          <a:latin typeface="American Typewriter" panose="02090604020004020304" pitchFamily="18" charset="77"/>
                          <a:ea typeface="+mn-ea"/>
                          <a:cs typeface="AL BAYAN PLAIN" pitchFamily="2" charset="-78"/>
                        </a:rPr>
                        <a:t>dSet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Al Bayan Plain" pitchFamily="2" charset="-78"/>
                        </a:rPr>
                        <a:t>$resid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849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Bartlett’s </a:t>
                      </a:r>
                      <a:r>
                        <a:rPr lang="en-GB" sz="1800" i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homoscedasticity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test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bartlett.test</a:t>
                      </a:r>
                      <a:r>
                        <a:rPr lang="en-US" dirty="0"/>
                        <a:t>(</a:t>
                      </a:r>
                      <a:r>
                        <a:rPr lang="en-US" i="0" dirty="0">
                          <a:latin typeface="American Typewriter" panose="02090604020004020304" pitchFamily="18" charset="77"/>
                        </a:rPr>
                        <a:t>resid </a:t>
                      </a:r>
                      <a:r>
                        <a:rPr lang="en-US" dirty="0"/>
                        <a:t>~ </a:t>
                      </a:r>
                      <a:r>
                        <a:rPr lang="en-US" i="1" dirty="0">
                          <a:latin typeface="American Typewriter" panose="02090604020004020304" pitchFamily="18" charset="77"/>
                        </a:rPr>
                        <a:t>Predictor</a:t>
                      </a:r>
                      <a:r>
                        <a:rPr lang="en-US" dirty="0"/>
                        <a:t>, data = </a:t>
                      </a:r>
                      <a:r>
                        <a:rPr lang="en-US" i="1" dirty="0" err="1">
                          <a:latin typeface="American Typewriter" panose="02090604020004020304" pitchFamily="18" charset="77"/>
                        </a:rPr>
                        <a:t>dSet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9607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FE9359B-1C12-6285-96B3-E2472C13B13F}"/>
              </a:ext>
            </a:extLst>
          </p:cNvPr>
          <p:cNvSpPr txBox="1"/>
          <p:nvPr/>
        </p:nvSpPr>
        <p:spPr>
          <a:xfrm>
            <a:off x="152401" y="1996954"/>
            <a:ext cx="3341913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Shapiro-Wilk normality test</a:t>
            </a:r>
          </a:p>
          <a:p>
            <a:endParaRPr lang="en-US" sz="1500" dirty="0"/>
          </a:p>
          <a:p>
            <a:r>
              <a:rPr lang="en-US" sz="1500" dirty="0"/>
              <a:t>data:  </a:t>
            </a:r>
            <a:r>
              <a:rPr lang="en-US" sz="1500" dirty="0" err="1"/>
              <a:t>dSet$resid</a:t>
            </a:r>
            <a:endParaRPr lang="en-US" sz="1500" dirty="0"/>
          </a:p>
          <a:p>
            <a:r>
              <a:rPr lang="en-US" sz="1500" dirty="0"/>
              <a:t>W = 0.97324, p-value = 0.3119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54519-9525-8C36-4276-B7E0C4577E33}"/>
              </a:ext>
            </a:extLst>
          </p:cNvPr>
          <p:cNvSpPr txBox="1"/>
          <p:nvPr/>
        </p:nvSpPr>
        <p:spPr>
          <a:xfrm>
            <a:off x="141515" y="3337787"/>
            <a:ext cx="4806042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Bartlett test of homogeneity of variances</a:t>
            </a:r>
          </a:p>
          <a:p>
            <a:endParaRPr lang="en-US" sz="1500" dirty="0"/>
          </a:p>
          <a:p>
            <a:r>
              <a:rPr lang="en-US" sz="1500" dirty="0"/>
              <a:t>data:  resid by Predictor</a:t>
            </a:r>
          </a:p>
          <a:p>
            <a:r>
              <a:rPr lang="en-US" sz="1500" dirty="0"/>
              <a:t>Bartlett's K-squared = 1.5374, </a:t>
            </a:r>
            <a:r>
              <a:rPr lang="en-US" sz="1500" dirty="0" err="1"/>
              <a:t>df</a:t>
            </a:r>
            <a:r>
              <a:rPr lang="en-US" sz="1500" dirty="0"/>
              <a:t> = 1, p-value = 0.215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9B70E-77AB-76FF-654E-89AE42774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91" y="1002670"/>
            <a:ext cx="3986212" cy="2989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2DDE6-8678-C4D3-605F-F1FFF96DB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08" y="602074"/>
            <a:ext cx="3964833" cy="39648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579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43A09-3598-0BA6-7415-E0576DBA7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6B17D7-557B-55E6-90E2-FD2C5A76F8F8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12</a:t>
            </a:fld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D0B2F-942C-6C4C-E9A0-6351CAE1DB83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18FDEC3-2A6D-2CB2-C591-73D7D7E20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Diagnostics: residuals</a:t>
            </a:r>
          </a:p>
        </p:txBody>
      </p:sp>
      <p:sp>
        <p:nvSpPr>
          <p:cNvPr id="8" name="CasellaDiTesto 39">
            <a:extLst>
              <a:ext uri="{FF2B5EF4-FFF2-40B4-BE49-F238E27FC236}">
                <a16:creationId xmlns:a16="http://schemas.microsoft.com/office/drawing/2014/main" id="{E44BA20A-3C9D-6DCA-58D8-55901AE01323}"/>
              </a:ext>
            </a:extLst>
          </p:cNvPr>
          <p:cNvSpPr txBox="1"/>
          <p:nvPr/>
        </p:nvSpPr>
        <p:spPr>
          <a:xfrm>
            <a:off x="138057" y="989321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ijk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l-GR" sz="2200" b="1" dirty="0"/>
              <a:t>μ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dirty="0"/>
              <a:t> + 𝜼</a:t>
            </a:r>
            <a:r>
              <a:rPr lang="it-IT" sz="2200" baseline="-25000" dirty="0" err="1"/>
              <a:t>j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b="1" dirty="0"/>
              <a:t>:𝜼</a:t>
            </a:r>
            <a:r>
              <a:rPr lang="it-IT" sz="2200" baseline="-25000" dirty="0" err="1"/>
              <a:t>j</a:t>
            </a:r>
            <a:r>
              <a:rPr lang="it-IT" sz="2200" b="1" dirty="0"/>
              <a:t> </a:t>
            </a:r>
            <a:r>
              <a:rPr lang="it-IT" sz="2200" dirty="0"/>
              <a:t>+ </a:t>
            </a:r>
            <a:r>
              <a:rPr lang="el-GR" sz="2200" b="1" dirty="0"/>
              <a:t>ε</a:t>
            </a:r>
            <a:r>
              <a:rPr lang="it-IT" sz="2200" baseline="-25000" dirty="0" err="1"/>
              <a:t>ijk</a:t>
            </a:r>
            <a:endParaRPr lang="it-IT" sz="22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51DDE-1269-0BB1-2608-282B9471E28E}"/>
              </a:ext>
            </a:extLst>
          </p:cNvPr>
          <p:cNvSpPr txBox="1"/>
          <p:nvPr/>
        </p:nvSpPr>
        <p:spPr>
          <a:xfrm>
            <a:off x="163282" y="2318657"/>
            <a:ext cx="118871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Assumptions of normality and homoscedasticity </a:t>
            </a:r>
            <a:r>
              <a:rPr lang="en-US" sz="2800" b="1" dirty="0"/>
              <a:t>must be satisfied</a:t>
            </a:r>
            <a:r>
              <a:rPr lang="en-US" sz="2800" dirty="0"/>
              <a:t> by residuals of single treatment group and </a:t>
            </a:r>
            <a:r>
              <a:rPr lang="en-US" sz="2800" b="1" dirty="0"/>
              <a:t>combined</a:t>
            </a:r>
            <a:r>
              <a:rPr lang="en-US" sz="2800" dirty="0"/>
              <a:t> treatment groups (e.g. </a:t>
            </a:r>
            <a:r>
              <a:rPr lang="en-US" sz="2800" b="1" dirty="0"/>
              <a:t>pooled</a:t>
            </a:r>
            <a:r>
              <a:rPr lang="en-US" sz="2800" dirty="0"/>
              <a:t> residuals of Group</a:t>
            </a:r>
            <a:r>
              <a:rPr lang="en-US" sz="2800" baseline="-25000" dirty="0"/>
              <a:t>1A</a:t>
            </a:r>
            <a:r>
              <a:rPr lang="en-US" sz="2800" dirty="0"/>
              <a:t>, Group</a:t>
            </a:r>
            <a:r>
              <a:rPr lang="en-US" sz="2800" baseline="-25000" dirty="0"/>
              <a:t>3A </a:t>
            </a:r>
            <a:r>
              <a:rPr lang="en-US" sz="2800" dirty="0"/>
              <a:t>and Group</a:t>
            </a:r>
            <a:r>
              <a:rPr lang="en-US" sz="2800" baseline="-25000" dirty="0"/>
              <a:t>3B</a:t>
            </a:r>
            <a:r>
              <a:rPr lang="en-US" sz="2800" dirty="0"/>
              <a:t>).</a:t>
            </a:r>
          </a:p>
          <a:p>
            <a:r>
              <a:rPr lang="en-US" sz="2800" dirty="0"/>
              <a:t>Pooled residuals should be examined in the diagnostic analysis.</a:t>
            </a:r>
          </a:p>
        </p:txBody>
      </p:sp>
    </p:spTree>
    <p:extLst>
      <p:ext uri="{BB962C8B-B14F-4D97-AF65-F5344CB8AC3E}">
        <p14:creationId xmlns:p14="http://schemas.microsoft.com/office/powerpoint/2010/main" val="210841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F5AB0-EA67-D42E-ED6A-72099A8BE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40FE46-C32A-B64D-2D81-5E44294C4A3F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13</a:t>
            </a:fld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B0608F-98E7-D909-6E4B-504B803A5BA7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998086-1B11-B93D-1169-578EBB9D6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Source of problems and possible solutions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EF3375-3611-6C1E-1830-7B364EAD7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068064"/>
              </p:ext>
            </p:extLst>
          </p:nvPr>
        </p:nvGraphicFramePr>
        <p:xfrm>
          <a:off x="201442" y="1278220"/>
          <a:ext cx="11776342" cy="2602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2342">
                  <a:extLst>
                    <a:ext uri="{9D8B030D-6E8A-4147-A177-3AD203B41FA5}">
                      <a16:colId xmlns:a16="http://schemas.microsoft.com/office/drawing/2014/main" val="3963076539"/>
                    </a:ext>
                  </a:extLst>
                </a:gridCol>
                <a:gridCol w="2448000">
                  <a:extLst>
                    <a:ext uri="{9D8B030D-6E8A-4147-A177-3AD203B41FA5}">
                      <a16:colId xmlns:a16="http://schemas.microsoft.com/office/drawing/2014/main" val="1623388262"/>
                    </a:ext>
                  </a:extLst>
                </a:gridCol>
                <a:gridCol w="2448000">
                  <a:extLst>
                    <a:ext uri="{9D8B030D-6E8A-4147-A177-3AD203B41FA5}">
                      <a16:colId xmlns:a16="http://schemas.microsoft.com/office/drawing/2014/main" val="2809134311"/>
                    </a:ext>
                  </a:extLst>
                </a:gridCol>
                <a:gridCol w="2448000">
                  <a:extLst>
                    <a:ext uri="{9D8B030D-6E8A-4147-A177-3AD203B41FA5}">
                      <a16:colId xmlns:a16="http://schemas.microsoft.com/office/drawing/2014/main" val="3589478496"/>
                    </a:ext>
                  </a:extLst>
                </a:gridCol>
              </a:tblGrid>
              <a:tr h="514687">
                <a:tc>
                  <a:txBody>
                    <a:bodyPr/>
                    <a:lstStyle/>
                    <a:p>
                      <a:r>
                        <a:rPr lang="en-US" sz="2100" b="1" dirty="0">
                          <a:solidFill>
                            <a:schemeClr val="tx1"/>
                          </a:solidFill>
                        </a:rPr>
                        <a:t>Solution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tx1"/>
                          </a:solidFill>
                        </a:rPr>
                        <a:t>Normality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tx1"/>
                          </a:solidFill>
                        </a:rPr>
                        <a:t>Unequal variance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tx1"/>
                          </a:solidFill>
                        </a:rPr>
                        <a:t>Outliers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012762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400" dirty="0"/>
                        <a:t>Welch’s one-way ANOVA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248273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400" dirty="0"/>
                        <a:t>Weighting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026072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400" dirty="0"/>
                        <a:t>Distribution-free methods </a:t>
                      </a:r>
                      <a:r>
                        <a:rPr lang="en-US" sz="2400" baseline="30000" dirty="0"/>
                        <a:t>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172984"/>
                  </a:ext>
                </a:extLst>
              </a:tr>
              <a:tr h="521836">
                <a:tc>
                  <a:txBody>
                    <a:bodyPr/>
                    <a:lstStyle/>
                    <a:p>
                      <a:r>
                        <a:rPr lang="en-US" sz="2400" dirty="0"/>
                        <a:t>Data transformation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✓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1901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B4AFCC-13E5-1AA5-2C69-47D59FBBA2A3}"/>
              </a:ext>
            </a:extLst>
          </p:cNvPr>
          <p:cNvSpPr txBox="1"/>
          <p:nvPr/>
        </p:nvSpPr>
        <p:spPr>
          <a:xfrm>
            <a:off x="181362" y="3906991"/>
            <a:ext cx="591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⨀</a:t>
            </a:r>
            <a:r>
              <a:rPr lang="en-US" dirty="0"/>
              <a:t> e.g. Kruskal-Wallis test (i.e. one-way ANOVA on ranks)</a:t>
            </a:r>
          </a:p>
        </p:txBody>
      </p:sp>
    </p:spTree>
    <p:extLst>
      <p:ext uri="{BB962C8B-B14F-4D97-AF65-F5344CB8AC3E}">
        <p14:creationId xmlns:p14="http://schemas.microsoft.com/office/powerpoint/2010/main" val="321570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36B1A-CD89-040C-4607-A8462954F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CC034-59ED-463D-D797-69EFFD6AE062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14</a:t>
            </a:fld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EDB9E4-0FD6-BC91-CD9A-B5B1C248B087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6F966-536B-482B-4888-EEA88014E353}"/>
              </a:ext>
            </a:extLst>
          </p:cNvPr>
          <p:cNvSpPr txBox="1"/>
          <p:nvPr/>
        </p:nvSpPr>
        <p:spPr>
          <a:xfrm>
            <a:off x="92316" y="929181"/>
            <a:ext cx="119531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The Welch version of one-way ANOVA do not assume that all the groups are sampled from populations with equal variances.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7C7F7F-C4A5-9219-3001-A1FD42FFC415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Welch’s one-way ANOVA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573EAD10-C007-04F4-8382-99ACF020F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964" y="1905365"/>
            <a:ext cx="174539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it-IT" alt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el-GR" alt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Line 24">
            <a:extLst>
              <a:ext uri="{FF2B5EF4-FFF2-40B4-BE49-F238E27FC236}">
                <a16:creationId xmlns:a16="http://schemas.microsoft.com/office/drawing/2014/main" id="{924B3A73-B33A-5F18-E373-1AF1C2F2A9B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11168" y="3292111"/>
            <a:ext cx="375281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2" name="CasellaDiTesto 39">
            <a:extLst>
              <a:ext uri="{FF2B5EF4-FFF2-40B4-BE49-F238E27FC236}">
                <a16:creationId xmlns:a16="http://schemas.microsoft.com/office/drawing/2014/main" id="{8ABF1B56-C6E5-651A-C84D-DD4741FD6CF6}"/>
              </a:ext>
            </a:extLst>
          </p:cNvPr>
          <p:cNvSpPr txBox="1"/>
          <p:nvPr/>
        </p:nvSpPr>
        <p:spPr>
          <a:xfrm>
            <a:off x="7241058" y="2202667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ik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l-GR" sz="2200" b="1" dirty="0"/>
              <a:t>μ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b="1" dirty="0"/>
              <a:t> </a:t>
            </a:r>
            <a:r>
              <a:rPr lang="it-IT" sz="2200" dirty="0"/>
              <a:t>+ </a:t>
            </a:r>
            <a:r>
              <a:rPr lang="el-GR" sz="2200" dirty="0"/>
              <a:t>ε</a:t>
            </a:r>
            <a:r>
              <a:rPr lang="it-IT" sz="2200" baseline="-25000" dirty="0" err="1"/>
              <a:t>ik</a:t>
            </a:r>
            <a:endParaRPr lang="it-IT" sz="2200" baseline="-25000" dirty="0"/>
          </a:p>
        </p:txBody>
      </p:sp>
      <p:sp>
        <p:nvSpPr>
          <p:cNvPr id="13" name="Line 24">
            <a:extLst>
              <a:ext uri="{FF2B5EF4-FFF2-40B4-BE49-F238E27FC236}">
                <a16:creationId xmlns:a16="http://schemas.microsoft.com/office/drawing/2014/main" id="{0E94758E-11F5-C8BF-3F02-F5ACE80ECB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6119" y="3285889"/>
            <a:ext cx="1676397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triangle" w="med" len="med"/>
            <a:tailEnd type="oval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A93CF8-D4BE-8201-F8B6-0C6B5C5AF5B4}"/>
              </a:ext>
            </a:extLst>
          </p:cNvPr>
          <p:cNvCxnSpPr>
            <a:cxnSpLocks/>
          </p:cNvCxnSpPr>
          <p:nvPr/>
        </p:nvCxnSpPr>
        <p:spPr>
          <a:xfrm>
            <a:off x="5538661" y="2789117"/>
            <a:ext cx="0" cy="4264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Line 24">
            <a:extLst>
              <a:ext uri="{FF2B5EF4-FFF2-40B4-BE49-F238E27FC236}">
                <a16:creationId xmlns:a16="http://schemas.microsoft.com/office/drawing/2014/main" id="{E937AE52-0B45-5DA2-E0F1-385E646F10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3011" y="3281124"/>
            <a:ext cx="33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16" name="Picture 21" descr="Risultati immagini per normal distribution">
            <a:extLst>
              <a:ext uri="{FF2B5EF4-FFF2-40B4-BE49-F238E27FC236}">
                <a16:creationId xmlns:a16="http://schemas.microsoft.com/office/drawing/2014/main" id="{DE0B8154-5B0D-89FD-EE27-FCAF8E1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888" y="419538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23">
            <a:extLst>
              <a:ext uri="{FF2B5EF4-FFF2-40B4-BE49-F238E27FC236}">
                <a16:creationId xmlns:a16="http://schemas.microsoft.com/office/drawing/2014/main" id="{ABE209E7-1E36-A7F3-403C-4C8EEF319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88" y="505422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9" name="Line 27">
            <a:extLst>
              <a:ext uri="{FF2B5EF4-FFF2-40B4-BE49-F238E27FC236}">
                <a16:creationId xmlns:a16="http://schemas.microsoft.com/office/drawing/2014/main" id="{0AE37381-E424-05FF-7865-FBF233D9BE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8488" y="340958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40">
            <a:extLst>
              <a:ext uri="{FF2B5EF4-FFF2-40B4-BE49-F238E27FC236}">
                <a16:creationId xmlns:a16="http://schemas.microsoft.com/office/drawing/2014/main" id="{E3D56F32-1C36-9F54-34DB-5DCDD8A318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28737" y="4708655"/>
            <a:ext cx="105507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33">
            <a:extLst>
              <a:ext uri="{FF2B5EF4-FFF2-40B4-BE49-F238E27FC236}">
                <a16:creationId xmlns:a16="http://schemas.microsoft.com/office/drawing/2014/main" id="{A6C816FE-56DB-53AF-C594-68637BDF8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1" y="3409963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 descr="Risultati immagini per normal distribution">
            <a:extLst>
              <a:ext uri="{FF2B5EF4-FFF2-40B4-BE49-F238E27FC236}">
                <a16:creationId xmlns:a16="http://schemas.microsoft.com/office/drawing/2014/main" id="{C3F0C730-769A-8973-B96A-EE501612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9" y="4190609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AutoShape 23">
            <a:extLst>
              <a:ext uri="{FF2B5EF4-FFF2-40B4-BE49-F238E27FC236}">
                <a16:creationId xmlns:a16="http://schemas.microsoft.com/office/drawing/2014/main" id="{EB524AB3-0086-80E5-BFC0-891D2F72D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968" y="50637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4" name="Line 27">
            <a:extLst>
              <a:ext uri="{FF2B5EF4-FFF2-40B4-BE49-F238E27FC236}">
                <a16:creationId xmlns:a16="http://schemas.microsoft.com/office/drawing/2014/main" id="{F9CD4711-B218-5A36-0F2E-E0563AE12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168" y="34191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40">
            <a:extLst>
              <a:ext uri="{FF2B5EF4-FFF2-40B4-BE49-F238E27FC236}">
                <a16:creationId xmlns:a16="http://schemas.microsoft.com/office/drawing/2014/main" id="{5E6BEBFD-AB5F-22EC-CEA4-3D467DE984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2323" y="4730368"/>
            <a:ext cx="147710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" name="Picture 21" descr="Risultati immagini per normal distribution">
            <a:extLst>
              <a:ext uri="{FF2B5EF4-FFF2-40B4-BE49-F238E27FC236}">
                <a16:creationId xmlns:a16="http://schemas.microsoft.com/office/drawing/2014/main" id="{ABAD13A2-B970-8658-CAFA-7CB5D04EE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34" y="4204905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AutoShape 23">
            <a:extLst>
              <a:ext uri="{FF2B5EF4-FFF2-40B4-BE49-F238E27FC236}">
                <a16:creationId xmlns:a16="http://schemas.microsoft.com/office/drawing/2014/main" id="{98985248-E4B3-BDEA-C1B0-5714DA2FD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234" y="50637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7E463F2B-4760-65FA-429D-B80F489A82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434" y="34191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40">
            <a:extLst>
              <a:ext uri="{FF2B5EF4-FFF2-40B4-BE49-F238E27FC236}">
                <a16:creationId xmlns:a16="http://schemas.microsoft.com/office/drawing/2014/main" id="{BB0EEC6C-66C4-B797-1A84-81DE874E2F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0731" y="4730368"/>
            <a:ext cx="25227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1FC20B-BC72-0594-A1D1-C50F88A8C7EB}"/>
              </a:ext>
            </a:extLst>
          </p:cNvPr>
          <p:cNvSpPr txBox="1"/>
          <p:nvPr/>
        </p:nvSpPr>
        <p:spPr>
          <a:xfrm>
            <a:off x="5275811" y="3414650"/>
            <a:ext cx="523744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𝝁</a:t>
            </a:r>
          </a:p>
        </p:txBody>
      </p:sp>
      <p:sp>
        <p:nvSpPr>
          <p:cNvPr id="31" name="CasellaDiTesto 3">
            <a:extLst>
              <a:ext uri="{FF2B5EF4-FFF2-40B4-BE49-F238E27FC236}">
                <a16:creationId xmlns:a16="http://schemas.microsoft.com/office/drawing/2014/main" id="{9D5D653A-6BA5-055F-CE30-06B74B91C334}"/>
              </a:ext>
            </a:extLst>
          </p:cNvPr>
          <p:cNvSpPr txBox="1"/>
          <p:nvPr/>
        </p:nvSpPr>
        <p:spPr>
          <a:xfrm>
            <a:off x="-1" y="5303845"/>
            <a:ext cx="12191561" cy="1558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it-IT" sz="2000" b="1" dirty="0" err="1"/>
              <a:t>A</a:t>
            </a:r>
            <a:r>
              <a:rPr lang="it-IT" sz="2000" b="1" dirty="0" err="1">
                <a:latin typeface="+mn-lt"/>
              </a:rPr>
              <a:t>ssumptions</a:t>
            </a:r>
            <a:r>
              <a:rPr lang="it-IT" sz="2000" b="1" dirty="0">
                <a:latin typeface="+mn-lt"/>
              </a:rPr>
              <a:t> of </a:t>
            </a:r>
            <a:r>
              <a:rPr lang="it-IT" sz="2000" b="1" dirty="0" err="1">
                <a:latin typeface="+mn-lt"/>
              </a:rPr>
              <a:t>Welch’s</a:t>
            </a:r>
            <a:r>
              <a:rPr lang="it-IT" sz="2000" b="1" dirty="0">
                <a:latin typeface="+mn-lt"/>
              </a:rPr>
              <a:t> one-way ANOVA models are the following: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it-IT" sz="2000" dirty="0">
                <a:latin typeface="+mn-lt"/>
              </a:rPr>
              <a:t>The </a:t>
            </a:r>
            <a:r>
              <a:rPr lang="it-IT" sz="2000" dirty="0" err="1">
                <a:latin typeface="+mn-lt"/>
              </a:rPr>
              <a:t>effect</a:t>
            </a:r>
            <a:r>
              <a:rPr lang="it-IT" sz="2000" dirty="0">
                <a:latin typeface="+mn-lt"/>
              </a:rPr>
              <a:t> of </a:t>
            </a:r>
            <a:r>
              <a:rPr lang="it-IT" sz="2000" dirty="0" err="1">
                <a:latin typeface="+mn-lt"/>
              </a:rPr>
              <a:t>each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factor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additive on </a:t>
            </a:r>
            <a:r>
              <a:rPr lang="en-US" sz="2000" dirty="0"/>
              <a:t>𝝁 (i.e. population mean) parameter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el-GR" sz="2000" dirty="0">
                <a:latin typeface="+mn-lt"/>
              </a:rPr>
              <a:t>ε</a:t>
            </a:r>
            <a:r>
              <a:rPr lang="it-IT" sz="2000" baseline="-25000" dirty="0" err="1">
                <a:latin typeface="+mn-lt"/>
              </a:rPr>
              <a:t>ik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assumed</a:t>
            </a:r>
            <a:r>
              <a:rPr lang="it-IT" sz="2000" dirty="0">
                <a:latin typeface="+mn-lt"/>
              </a:rPr>
              <a:t> to be </a:t>
            </a:r>
            <a:r>
              <a:rPr lang="it-IT" sz="2000" dirty="0" err="1">
                <a:latin typeface="+mn-lt"/>
              </a:rPr>
              <a:t>independent</a:t>
            </a:r>
            <a:r>
              <a:rPr lang="it-IT" sz="2000" dirty="0">
                <a:latin typeface="+mn-lt"/>
              </a:rPr>
              <a:t> of one </a:t>
            </a:r>
            <a:r>
              <a:rPr lang="it-IT" sz="2000" dirty="0" err="1">
                <a:latin typeface="+mn-lt"/>
              </a:rPr>
              <a:t>another</a:t>
            </a:r>
            <a:r>
              <a:rPr lang="it-IT" sz="2000" dirty="0">
                <a:latin typeface="+mn-lt"/>
              </a:rPr>
              <a:t> and </a:t>
            </a:r>
            <a:r>
              <a:rPr lang="it-IT" sz="2000" dirty="0" err="1">
                <a:latin typeface="+mn-lt"/>
              </a:rPr>
              <a:t>normally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distributed</a:t>
            </a:r>
            <a:r>
              <a:rPr lang="it-IT" sz="2000" dirty="0">
                <a:latin typeface="+mn-lt"/>
              </a:rPr>
              <a:t> with </a:t>
            </a:r>
            <a:r>
              <a:rPr lang="it-IT" sz="2000" dirty="0" err="1">
                <a:latin typeface="+mn-lt"/>
              </a:rPr>
              <a:t>mean</a:t>
            </a:r>
            <a:r>
              <a:rPr lang="it-IT" sz="2000" dirty="0">
                <a:latin typeface="+mn-lt"/>
              </a:rPr>
              <a:t> = 0. </a:t>
            </a:r>
            <a:r>
              <a:rPr lang="it-IT" sz="2000" b="1" dirty="0">
                <a:latin typeface="American Typewriter Semibold" panose="02090604020004020304" pitchFamily="18" charset="77"/>
                <a:cs typeface="AL BAYAN PLAIN" pitchFamily="2" charset="-78"/>
              </a:rPr>
              <a:t>Standard </a:t>
            </a:r>
            <a:r>
              <a:rPr lang="it-IT" sz="2000" b="1" dirty="0" err="1">
                <a:latin typeface="American Typewriter Semibold" panose="02090604020004020304" pitchFamily="18" charset="77"/>
                <a:cs typeface="AL BAYAN PLAIN" pitchFamily="2" charset="-78"/>
              </a:rPr>
              <a:t>deviation</a:t>
            </a:r>
            <a:r>
              <a:rPr lang="it-IT" sz="2000" b="1" dirty="0">
                <a:latin typeface="American Typewriter Semibold" panose="02090604020004020304" pitchFamily="18" charset="77"/>
                <a:cs typeface="AL BAYAN PLAIN" pitchFamily="2" charset="-78"/>
              </a:rPr>
              <a:t> </a:t>
            </a:r>
            <a:r>
              <a:rPr lang="it-IT" sz="2000" b="1" dirty="0" err="1">
                <a:latin typeface="American Typewriter Semibold" panose="02090604020004020304" pitchFamily="18" charset="77"/>
                <a:cs typeface="AL BAYAN PLAIN" pitchFamily="2" charset="-78"/>
              </a:rPr>
              <a:t>could</a:t>
            </a:r>
            <a:r>
              <a:rPr lang="it-IT" sz="2000" b="1" dirty="0">
                <a:latin typeface="American Typewriter Semibold" panose="02090604020004020304" pitchFamily="18" charset="77"/>
                <a:cs typeface="AL BAYAN PLAIN" pitchFamily="2" charset="-78"/>
              </a:rPr>
              <a:t> be </a:t>
            </a:r>
            <a:r>
              <a:rPr lang="it-IT" sz="2000" b="1" dirty="0" err="1">
                <a:latin typeface="American Typewriter Semibold" panose="02090604020004020304" pitchFamily="18" charset="77"/>
                <a:cs typeface="AL BAYAN PLAIN" pitchFamily="2" charset="-78"/>
              </a:rPr>
              <a:t>different</a:t>
            </a:r>
            <a:r>
              <a:rPr lang="it-IT" sz="2000" b="1" dirty="0">
                <a:latin typeface="American Typewriter Semibold" panose="02090604020004020304" pitchFamily="18" charset="77"/>
                <a:cs typeface="AL BAYAN PLAIN" pitchFamily="2" charset="-78"/>
              </a:rPr>
              <a:t> </a:t>
            </a:r>
            <a:r>
              <a:rPr lang="it-IT" sz="2000" b="1" dirty="0" err="1">
                <a:latin typeface="American Typewriter Semibold" panose="02090604020004020304" pitchFamily="18" charset="77"/>
                <a:cs typeface="AL BAYAN PLAIN" pitchFamily="2" charset="-78"/>
              </a:rPr>
              <a:t>between</a:t>
            </a:r>
            <a:r>
              <a:rPr lang="it-IT" sz="2000" b="1" dirty="0">
                <a:latin typeface="American Typewriter Semibold" panose="02090604020004020304" pitchFamily="18" charset="77"/>
                <a:cs typeface="AL BAYAN PLAIN" pitchFamily="2" charset="-78"/>
              </a:rPr>
              <a:t> groups: </a:t>
            </a:r>
            <a:r>
              <a:rPr lang="el-GR" altLang="it-IT" sz="2000" b="1" dirty="0">
                <a:cs typeface="AL BAYAN PLAIN" pitchFamily="2" charset="-78"/>
              </a:rPr>
              <a:t>σ</a:t>
            </a:r>
            <a:r>
              <a:rPr lang="en-GB" altLang="it-IT" sz="2000" b="1" baseline="-25000" dirty="0" err="1">
                <a:latin typeface="American Typewriter Semibold" panose="02090604020004020304" pitchFamily="18" charset="77"/>
                <a:cs typeface="AL BAYAN PLAIN" pitchFamily="2" charset="-78"/>
              </a:rPr>
              <a:t>i</a:t>
            </a:r>
            <a:r>
              <a:rPr lang="en-GB" altLang="it-IT" sz="2000" b="1" dirty="0">
                <a:latin typeface="American Typewriter Semibold" panose="02090604020004020304" pitchFamily="18" charset="77"/>
                <a:cs typeface="AL BAYAN PLAIN" pitchFamily="2" charset="-78"/>
              </a:rPr>
              <a:t> ≠  </a:t>
            </a:r>
            <a:r>
              <a:rPr lang="el-GR" altLang="it-IT" sz="2000" b="1" dirty="0">
                <a:cs typeface="AL BAYAN PLAIN" pitchFamily="2" charset="-78"/>
              </a:rPr>
              <a:t>σ</a:t>
            </a:r>
            <a:r>
              <a:rPr lang="en-GB" altLang="it-IT" sz="2000" b="1" baseline="-25000" dirty="0">
                <a:latin typeface="American Typewriter Semibold" panose="02090604020004020304" pitchFamily="18" charset="77"/>
                <a:cs typeface="AL BAYAN PLAIN" pitchFamily="2" charset="-78"/>
              </a:rPr>
              <a:t>j</a:t>
            </a:r>
            <a:r>
              <a:rPr lang="en-GB" altLang="it-IT" sz="2000" b="1" dirty="0">
                <a:latin typeface="American Typewriter Semibold" panose="02090604020004020304" pitchFamily="18" charset="77"/>
                <a:cs typeface="AL BAYAN PLAIN" pitchFamily="2" charset="-78"/>
              </a:rPr>
              <a:t>, </a:t>
            </a:r>
            <a:r>
              <a:rPr lang="en-GB" altLang="it-IT" sz="2000" b="1" dirty="0" err="1">
                <a:latin typeface="American Typewriter Semibold" panose="02090604020004020304" pitchFamily="18" charset="77"/>
                <a:cs typeface="AL BAYAN PLAIN" pitchFamily="2" charset="-78"/>
              </a:rPr>
              <a:t>i</a:t>
            </a:r>
            <a:r>
              <a:rPr lang="en-GB" altLang="it-IT" sz="2000" b="1" dirty="0">
                <a:latin typeface="American Typewriter Semibold" panose="02090604020004020304" pitchFamily="18" charset="77"/>
                <a:cs typeface="AL BAYAN PLAIN" pitchFamily="2" charset="-78"/>
              </a:rPr>
              <a:t> ≠ j</a:t>
            </a:r>
            <a:r>
              <a:rPr lang="en-GB" altLang="it-IT" sz="2000" dirty="0">
                <a:cs typeface="Al Bayan Plain" pitchFamily="2" charset="-78"/>
              </a:rPr>
              <a:t>.</a:t>
            </a:r>
            <a:endParaRPr lang="el-GR" altLang="it-IT" sz="2000" baseline="-25000" dirty="0">
              <a:cs typeface="Al Bayan Plain" pitchFamily="2" charset="-78"/>
            </a:endParaRPr>
          </a:p>
        </p:txBody>
      </p:sp>
      <p:sp>
        <p:nvSpPr>
          <p:cNvPr id="32" name="Text Box 33">
            <a:extLst>
              <a:ext uri="{FF2B5EF4-FFF2-40B4-BE49-F238E27FC236}">
                <a16:creationId xmlns:a16="http://schemas.microsoft.com/office/drawing/2014/main" id="{8B3B1213-5085-CF0E-C3BE-3AB81AF72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506" y="3404098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Box 33">
            <a:extLst>
              <a:ext uri="{FF2B5EF4-FFF2-40B4-BE49-F238E27FC236}">
                <a16:creationId xmlns:a16="http://schemas.microsoft.com/office/drawing/2014/main" id="{C6D77D1A-BC28-3158-C295-DA4B98F9D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3106" y="3404099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99C65C-293B-E647-23AF-C8CC5D83744E}"/>
              </a:ext>
            </a:extLst>
          </p:cNvPr>
          <p:cNvSpPr txBox="1"/>
          <p:nvPr/>
        </p:nvSpPr>
        <p:spPr>
          <a:xfrm>
            <a:off x="1912283" y="4337918"/>
            <a:ext cx="47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it-IT" sz="18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1800" b="1" baseline="-25000" dirty="0">
                <a:latin typeface="+mn-lt"/>
                <a:cs typeface="Times New Roman" panose="02020603050405020304" pitchFamily="18" charset="0"/>
              </a:rPr>
              <a:t>1</a:t>
            </a:r>
            <a:r>
              <a:rPr lang="en-GB" altLang="it-IT" sz="1800" b="1" dirty="0">
                <a:latin typeface="+mn-lt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549F56-B26A-E2B9-B446-E81BE8CF2311}"/>
              </a:ext>
            </a:extLst>
          </p:cNvPr>
          <p:cNvSpPr txBox="1"/>
          <p:nvPr/>
        </p:nvSpPr>
        <p:spPr>
          <a:xfrm>
            <a:off x="7480773" y="4349641"/>
            <a:ext cx="47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it-IT" sz="18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1800" b="1" baseline="-25000" dirty="0">
                <a:latin typeface="+mn-lt"/>
                <a:cs typeface="Times New Roman" panose="02020603050405020304" pitchFamily="18" charset="0"/>
              </a:rPr>
              <a:t>2</a:t>
            </a:r>
            <a:r>
              <a:rPr lang="en-GB" altLang="it-IT" sz="1800" b="1" dirty="0">
                <a:latin typeface="+mn-lt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00F747-1CA5-90F5-8643-653B057CB16A}"/>
              </a:ext>
            </a:extLst>
          </p:cNvPr>
          <p:cNvSpPr txBox="1"/>
          <p:nvPr/>
        </p:nvSpPr>
        <p:spPr>
          <a:xfrm>
            <a:off x="10892192" y="4279300"/>
            <a:ext cx="473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it-IT" sz="1800" b="1" dirty="0">
                <a:latin typeface="+mn-lt"/>
                <a:cs typeface="Times New Roman" panose="02020603050405020304" pitchFamily="18" charset="0"/>
              </a:rPr>
              <a:t>σ</a:t>
            </a:r>
            <a:r>
              <a:rPr lang="en-GB" altLang="it-IT" sz="1800" b="1" baseline="-25000" dirty="0">
                <a:latin typeface="+mn-lt"/>
                <a:cs typeface="Times New Roman" panose="02020603050405020304" pitchFamily="18" charset="0"/>
              </a:rPr>
              <a:t>3</a:t>
            </a:r>
            <a:r>
              <a:rPr lang="en-GB" altLang="it-IT" sz="1800" b="1" dirty="0">
                <a:latin typeface="+mn-lt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13D131-6AA4-A559-2941-092822963C88}"/>
              </a:ext>
            </a:extLst>
          </p:cNvPr>
          <p:cNvSpPr txBox="1"/>
          <p:nvPr/>
        </p:nvSpPr>
        <p:spPr>
          <a:xfrm>
            <a:off x="167588" y="2219587"/>
            <a:ext cx="4404410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Hypothesis to test: </a:t>
            </a:r>
            <a:r>
              <a:rPr lang="en-GB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… = </a:t>
            </a:r>
            <a:r>
              <a:rPr lang="en-GB" altLang="it-IT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 err="1">
                <a:cs typeface="Times New Roman" panose="02020603050405020304" pitchFamily="18" charset="0"/>
              </a:rPr>
              <a:t>n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0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14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CC6AC-3CF6-8742-C4E4-28C8EBDA6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2F4EB-1B9C-4E66-DE16-243176CD1D73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15</a:t>
            </a:fld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99072E-6CD5-CD8F-6CB1-DD39CD544FDA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3D22FC-2662-7A7D-0ECD-61E6C5296F11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Weighted least squares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B59C5E-2FF8-B5AB-4112-385C903D778E}"/>
              </a:ext>
            </a:extLst>
          </p:cNvPr>
          <p:cNvSpPr txBox="1"/>
          <p:nvPr/>
        </p:nvSpPr>
        <p:spPr>
          <a:xfrm>
            <a:off x="187311" y="1062119"/>
            <a:ext cx="114111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 </a:t>
            </a:r>
            <a:r>
              <a:rPr lang="en-US" dirty="0">
                <a:solidFill>
                  <a:srgbClr val="0000FF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nlme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Load the </a:t>
            </a:r>
            <a:r>
              <a:rPr lang="en-US" dirty="0" err="1">
                <a:solidFill>
                  <a:srgbClr val="00B050"/>
                </a:solidFill>
              </a:rPr>
              <a:t>nlme</a:t>
            </a:r>
            <a:r>
              <a:rPr lang="en-US" dirty="0">
                <a:solidFill>
                  <a:srgbClr val="00B050"/>
                </a:solidFill>
              </a:rPr>
              <a:t>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79039C-C891-E1C8-2153-8F68E768B7E8}"/>
              </a:ext>
            </a:extLst>
          </p:cNvPr>
          <p:cNvSpPr txBox="1"/>
          <p:nvPr/>
        </p:nvSpPr>
        <p:spPr>
          <a:xfrm>
            <a:off x="200226" y="1431497"/>
            <a:ext cx="1141113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gls</a:t>
            </a:r>
            <a:r>
              <a:rPr lang="en-US" dirty="0"/>
              <a:t>(</a:t>
            </a:r>
            <a:r>
              <a:rPr lang="en-US" i="1" dirty="0">
                <a:latin typeface="American Typewriter" panose="02090604020004020304" pitchFamily="18" charset="77"/>
              </a:rPr>
              <a:t>Response</a:t>
            </a:r>
            <a:r>
              <a:rPr lang="en-US" dirty="0"/>
              <a:t> ∼ </a:t>
            </a:r>
            <a:r>
              <a:rPr lang="en-US" i="1" dirty="0">
                <a:latin typeface="American Typewriter" panose="02090604020004020304" pitchFamily="18" charset="77"/>
              </a:rPr>
              <a:t>Predictor</a:t>
            </a:r>
            <a:r>
              <a:rPr lang="en-US" dirty="0"/>
              <a:t>, weight = </a:t>
            </a:r>
            <a:r>
              <a:rPr lang="en-US" dirty="0" err="1"/>
              <a:t>varIdent</a:t>
            </a:r>
            <a:r>
              <a:rPr lang="en-US" dirty="0"/>
              <a:t>(form= ∼1 | </a:t>
            </a:r>
            <a:r>
              <a:rPr lang="en-US" i="1" dirty="0">
                <a:latin typeface="American Typewriter" panose="02090604020004020304" pitchFamily="18" charset="77"/>
              </a:rPr>
              <a:t>Predictor</a:t>
            </a:r>
            <a:r>
              <a:rPr lang="en-US" dirty="0"/>
              <a:t>) , data = 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i="1" dirty="0">
                <a:latin typeface="American Typewriter" panose="02090604020004020304" pitchFamily="18" charset="77"/>
              </a:rPr>
              <a:t>)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B050"/>
                </a:solidFill>
              </a:rPr>
              <a:t>     # Modeling variance as function of the predictor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E9C02-8BFC-2B71-6D7D-A4BBFC542ADE}"/>
              </a:ext>
            </a:extLst>
          </p:cNvPr>
          <p:cNvSpPr txBox="1"/>
          <p:nvPr/>
        </p:nvSpPr>
        <p:spPr>
          <a:xfrm>
            <a:off x="200225" y="2077828"/>
            <a:ext cx="1141112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&gt;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 </a:t>
            </a:r>
            <a:r>
              <a:rPr lang="en-US" dirty="0">
                <a:solidFill>
                  <a:srgbClr val="00B050"/>
                </a:solidFill>
              </a:rPr>
              <a:t># Output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F72E77C-627C-EDE5-B97F-57A43E3A174D}"/>
              </a:ext>
            </a:extLst>
          </p:cNvPr>
          <p:cNvSpPr/>
          <p:nvPr/>
        </p:nvSpPr>
        <p:spPr>
          <a:xfrm>
            <a:off x="742275" y="2660135"/>
            <a:ext cx="10480054" cy="29203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7BFBB3-4273-1DB4-4BA8-90DCE8A20F1F}"/>
              </a:ext>
            </a:extLst>
          </p:cNvPr>
          <p:cNvSpPr txBox="1"/>
          <p:nvPr/>
        </p:nvSpPr>
        <p:spPr>
          <a:xfrm>
            <a:off x="949572" y="2730304"/>
            <a:ext cx="998615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Variance function:</a:t>
            </a:r>
          </a:p>
          <a:p>
            <a:r>
              <a:rPr lang="en-US" sz="1600" dirty="0"/>
              <a:t> Structure: </a:t>
            </a:r>
            <a:r>
              <a:rPr lang="en-US" sz="1600" dirty="0">
                <a:solidFill>
                  <a:schemeClr val="accent1"/>
                </a:solidFill>
              </a:rPr>
              <a:t>Different standard deviations per stratum</a:t>
            </a:r>
          </a:p>
          <a:p>
            <a:r>
              <a:rPr lang="en-US" sz="1600" dirty="0"/>
              <a:t> Formula: ~1 | gender</a:t>
            </a:r>
          </a:p>
          <a:p>
            <a:r>
              <a:rPr lang="en-US" sz="1600" dirty="0"/>
              <a:t> </a:t>
            </a:r>
            <a:r>
              <a:rPr lang="en-US" sz="1600" dirty="0">
                <a:solidFill>
                  <a:schemeClr val="accent1"/>
                </a:solidFill>
              </a:rPr>
              <a:t>Parameter estimates:</a:t>
            </a:r>
          </a:p>
          <a:p>
            <a:r>
              <a:rPr lang="en-US" sz="1600" dirty="0"/>
              <a:t>        		F         		M </a:t>
            </a:r>
          </a:p>
          <a:p>
            <a:r>
              <a:rPr lang="en-US" sz="1600" dirty="0"/>
              <a:t>		1.0000000 	0.7786179 </a:t>
            </a:r>
          </a:p>
          <a:p>
            <a:endParaRPr lang="en-US" sz="1600" dirty="0"/>
          </a:p>
          <a:p>
            <a:r>
              <a:rPr lang="en-US" sz="1600" dirty="0"/>
              <a:t>Coefficients:</a:t>
            </a:r>
          </a:p>
          <a:p>
            <a:r>
              <a:rPr lang="en-US" sz="1600" dirty="0"/>
              <a:t>               		Value 		</a:t>
            </a:r>
            <a:r>
              <a:rPr lang="en-US" sz="1600" dirty="0" err="1"/>
              <a:t>Std.Error</a:t>
            </a:r>
            <a:r>
              <a:rPr lang="en-US" sz="1600" dirty="0"/>
              <a:t>  	t-value 		p-value</a:t>
            </a:r>
          </a:p>
          <a:p>
            <a:r>
              <a:rPr lang="en-US" sz="1600" dirty="0"/>
              <a:t>(Intercept) 	147.4729 		3.725061 		39.58938  	0.0000</a:t>
            </a:r>
          </a:p>
          <a:p>
            <a:r>
              <a:rPr lang="en-US" sz="1600" dirty="0"/>
              <a:t>gender M          	4.9198  		5.097216  	0.96519  		0.3368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37504B-939D-4B91-E399-339F6266577B}"/>
              </a:ext>
            </a:extLst>
          </p:cNvPr>
          <p:cNvSpPr txBox="1"/>
          <p:nvPr/>
        </p:nvSpPr>
        <p:spPr>
          <a:xfrm>
            <a:off x="188277" y="3517549"/>
            <a:ext cx="553998" cy="122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44B631-68EE-EC76-540C-2DD0D392FAF1}"/>
              </a:ext>
            </a:extLst>
          </p:cNvPr>
          <p:cNvSpPr txBox="1"/>
          <p:nvPr/>
        </p:nvSpPr>
        <p:spPr>
          <a:xfrm>
            <a:off x="134968" y="6404435"/>
            <a:ext cx="11921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Note</a:t>
            </a:r>
            <a:r>
              <a:rPr lang="en-GB" dirty="0">
                <a:solidFill>
                  <a:srgbClr val="0000FF"/>
                </a:solidFill>
              </a:rPr>
              <a:t>: </a:t>
            </a:r>
            <a:r>
              <a:rPr lang="en-GB" dirty="0" err="1">
                <a:solidFill>
                  <a:srgbClr val="0000FF"/>
                </a:solidFill>
              </a:rPr>
              <a:t>gls</a:t>
            </a:r>
            <a:r>
              <a:rPr lang="en-GB" dirty="0">
                <a:solidFill>
                  <a:srgbClr val="374151"/>
                </a:solidFill>
              </a:rPr>
              <a:t>()</a:t>
            </a:r>
            <a:r>
              <a:rPr lang="en-GB" b="0" i="0" u="none" strike="noStrike" dirty="0">
                <a:solidFill>
                  <a:srgbClr val="374151"/>
                </a:solidFill>
                <a:effectLst/>
              </a:rPr>
              <a:t> function fits a linear model using generalized least squares.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3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9CD69-538A-C35E-8555-C5EC30A03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EA7677-6337-2BBB-A26C-FCEB56F91437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16</a:t>
            </a:fld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9F0B8-5555-1507-D3A6-90EC735ADC6D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6AE29-412E-130F-C499-B21153AD14B0}"/>
              </a:ext>
            </a:extLst>
          </p:cNvPr>
          <p:cNvSpPr txBox="1"/>
          <p:nvPr/>
        </p:nvSpPr>
        <p:spPr>
          <a:xfrm>
            <a:off x="-1" y="-9074"/>
            <a:ext cx="52886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0" b="1" dirty="0">
                <a:latin typeface="F37 Hybrid Medium" pitchFamily="2" charset="77"/>
                <a:ea typeface="+mj-ea"/>
                <a:cs typeface="+mj-cs"/>
              </a:rPr>
              <a:t>Kruskal-Wallis test </a:t>
            </a:r>
            <a:endParaRPr lang="en-US" sz="5000" b="1" dirty="0">
              <a:latin typeface="F37 Hybrid Medium" pitchFamily="2" charset="77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1CEF08-50DE-589F-2988-002DDEEBA8FB}"/>
              </a:ext>
            </a:extLst>
          </p:cNvPr>
          <p:cNvSpPr txBox="1"/>
          <p:nvPr/>
        </p:nvSpPr>
        <p:spPr>
          <a:xfrm>
            <a:off x="92316" y="953895"/>
            <a:ext cx="119531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The Kruska</a:t>
            </a:r>
            <a:r>
              <a:rPr lang="en-GB" sz="2800" dirty="0">
                <a:solidFill>
                  <a:srgbClr val="000000"/>
                </a:solidFill>
              </a:rPr>
              <a:t>l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</a:rPr>
              <a:t>-Wallis test (i.e. one-way ANOVA on ranks) works on ranks.</a:t>
            </a:r>
            <a:r>
              <a:rPr lang="en-GB" sz="2800" dirty="0">
                <a:solidFill>
                  <a:srgbClr val="202122"/>
                </a:solidFill>
              </a:rPr>
              <a:t> It tests</a:t>
            </a:r>
            <a:r>
              <a:rPr lang="en-GB" sz="2800" b="0" i="0" u="none" strike="noStrike" dirty="0">
                <a:solidFill>
                  <a:srgbClr val="202122"/>
                </a:solidFill>
                <a:effectLst/>
              </a:rPr>
              <a:t> whether samples originate from the same distribution.</a:t>
            </a:r>
            <a:endParaRPr lang="en-GB" sz="2800" dirty="0"/>
          </a:p>
        </p:txBody>
      </p:sp>
      <p:sp>
        <p:nvSpPr>
          <p:cNvPr id="5" name="CasellaDiTesto 3">
            <a:extLst>
              <a:ext uri="{FF2B5EF4-FFF2-40B4-BE49-F238E27FC236}">
                <a16:creationId xmlns:a16="http://schemas.microsoft.com/office/drawing/2014/main" id="{F33E1A3C-A253-4C59-0709-8D535E4E9061}"/>
              </a:ext>
            </a:extLst>
          </p:cNvPr>
          <p:cNvSpPr txBox="1"/>
          <p:nvPr/>
        </p:nvSpPr>
        <p:spPr>
          <a:xfrm>
            <a:off x="-1" y="6102284"/>
            <a:ext cx="12191561" cy="758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it-IT" sz="2000" b="1" dirty="0" err="1"/>
              <a:t>A</a:t>
            </a:r>
            <a:r>
              <a:rPr lang="it-IT" sz="2000" b="1" dirty="0" err="1">
                <a:latin typeface="+mn-lt"/>
              </a:rPr>
              <a:t>ssumptions</a:t>
            </a:r>
            <a:r>
              <a:rPr lang="it-IT" sz="2000" b="1" dirty="0">
                <a:latin typeface="+mn-lt"/>
              </a:rPr>
              <a:t> of </a:t>
            </a:r>
            <a:r>
              <a:rPr lang="it-IT" sz="2000" b="1" dirty="0" err="1">
                <a:latin typeface="+mn-lt"/>
              </a:rPr>
              <a:t>Kruskal</a:t>
            </a:r>
            <a:r>
              <a:rPr lang="it-IT" sz="2000" b="1" dirty="0"/>
              <a:t>-Wallis test </a:t>
            </a:r>
            <a:r>
              <a:rPr lang="it-IT" sz="2000" b="1" dirty="0">
                <a:latin typeface="+mn-lt"/>
              </a:rPr>
              <a:t>are the following: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it-IT" sz="2000" dirty="0" err="1">
                <a:latin typeface="+mn-lt"/>
              </a:rPr>
              <a:t>We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</a:t>
            </a:r>
            <a:r>
              <a:rPr lang="it-IT" sz="2000" dirty="0">
                <a:latin typeface="+mn-lt"/>
              </a:rPr>
              <a:t>assume </a:t>
            </a:r>
            <a:r>
              <a:rPr lang="it-IT" sz="2000" dirty="0" err="1">
                <a:latin typeface="+mn-lt"/>
              </a:rPr>
              <a:t>that</a:t>
            </a:r>
            <a:r>
              <a:rPr lang="it-IT" sz="2000" dirty="0">
                <a:latin typeface="+mn-lt"/>
              </a:rPr>
              <a:t> the </a:t>
            </a:r>
            <a:r>
              <a:rPr lang="it-IT" sz="2000" dirty="0" err="1">
                <a:latin typeface="+mn-lt"/>
              </a:rPr>
              <a:t>observations</a:t>
            </a:r>
            <a:r>
              <a:rPr lang="it-IT" sz="2000" dirty="0">
                <a:latin typeface="+mn-lt"/>
              </a:rPr>
              <a:t> in the data set are </a:t>
            </a:r>
            <a:r>
              <a:rPr lang="it-IT" sz="2000" dirty="0" err="1">
                <a:latin typeface="+mn-lt"/>
              </a:rPr>
              <a:t>independent</a:t>
            </a:r>
            <a:r>
              <a:rPr lang="it-IT" sz="2000" dirty="0">
                <a:latin typeface="+mn-lt"/>
              </a:rPr>
              <a:t> of one </a:t>
            </a:r>
            <a:r>
              <a:rPr lang="it-IT" sz="2000" dirty="0" err="1">
                <a:latin typeface="+mn-lt"/>
              </a:rPr>
              <a:t>another</a:t>
            </a:r>
            <a:r>
              <a:rPr lang="it-IT" sz="2000" dirty="0">
                <a:latin typeface="+mn-lt"/>
              </a:rPr>
              <a:t>.</a:t>
            </a:r>
            <a:endParaRPr lang="en-US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F99123-4D1B-7FC8-E4BB-799B18671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127126"/>
              </p:ext>
            </p:extLst>
          </p:nvPr>
        </p:nvGraphicFramePr>
        <p:xfrm>
          <a:off x="6422780" y="2566644"/>
          <a:ext cx="54776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935">
                  <a:extLst>
                    <a:ext uri="{9D8B030D-6E8A-4147-A177-3AD203B41FA5}">
                      <a16:colId xmlns:a16="http://schemas.microsoft.com/office/drawing/2014/main" val="4280681699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102760423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1014611040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4222875926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3747224302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4122801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24.7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33.2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96.4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99.9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941476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9F1A44C-312C-5D94-87D8-B315337FF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168441"/>
              </p:ext>
            </p:extLst>
          </p:nvPr>
        </p:nvGraphicFramePr>
        <p:xfrm>
          <a:off x="6403727" y="3933496"/>
          <a:ext cx="54776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935">
                  <a:extLst>
                    <a:ext uri="{9D8B030D-6E8A-4147-A177-3AD203B41FA5}">
                      <a16:colId xmlns:a16="http://schemas.microsoft.com/office/drawing/2014/main" val="4280681699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102760423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1014611040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4222875926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3747224302"/>
                    </a:ext>
                  </a:extLst>
                </a:gridCol>
                <a:gridCol w="912935">
                  <a:extLst>
                    <a:ext uri="{9D8B030D-6E8A-4147-A177-3AD203B41FA5}">
                      <a16:colId xmlns:a16="http://schemas.microsoft.com/office/drawing/2014/main" val="4122801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N-1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941476"/>
                  </a:ext>
                </a:extLst>
              </a:tr>
            </a:tbl>
          </a:graphicData>
        </a:graphic>
      </p:graphicFrame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CDBCDE-9DFB-71E4-7714-35900C63BD66}"/>
              </a:ext>
            </a:extLst>
          </p:cNvPr>
          <p:cNvCxnSpPr/>
          <p:nvPr/>
        </p:nvCxnSpPr>
        <p:spPr>
          <a:xfrm>
            <a:off x="9142532" y="3186113"/>
            <a:ext cx="0" cy="5286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D95CE5-39CA-8F28-10A4-F5D1A33FD303}"/>
              </a:ext>
            </a:extLst>
          </p:cNvPr>
          <p:cNvSpPr txBox="1"/>
          <p:nvPr/>
        </p:nvSpPr>
        <p:spPr>
          <a:xfrm>
            <a:off x="9161585" y="3100385"/>
            <a:ext cx="276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Replacement of data by ranks</a:t>
            </a:r>
          </a:p>
        </p:txBody>
      </p:sp>
      <p:pic>
        <p:nvPicPr>
          <p:cNvPr id="41" name="Picture 2" descr="Exponential distribution | A Blog on Probability and Statistics">
            <a:extLst>
              <a:ext uri="{FF2B5EF4-FFF2-40B4-BE49-F238E27FC236}">
                <a16:creationId xmlns:a16="http://schemas.microsoft.com/office/drawing/2014/main" id="{C67DE085-B3F8-AE95-B3B7-31C5BA7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96" y="2201211"/>
            <a:ext cx="5853943" cy="35083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C586D1-8D5F-C99B-79D7-5545544F4B7B}"/>
              </a:ext>
            </a:extLst>
          </p:cNvPr>
          <p:cNvSpPr txBox="1"/>
          <p:nvPr/>
        </p:nvSpPr>
        <p:spPr>
          <a:xfrm>
            <a:off x="1594022" y="2553217"/>
            <a:ext cx="4176583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Hypothesis to test: </a:t>
            </a:r>
            <a:r>
              <a:rPr lang="en-GB" sz="2200" i="1" dirty="0">
                <a:latin typeface="American Typewriter" panose="02090604020004020304" pitchFamily="18" charset="77"/>
                <a:cs typeface="Times New Roman" panose="02020603050405020304" pitchFamily="18" charset="0"/>
              </a:rPr>
              <a:t>D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… = </a:t>
            </a:r>
            <a:r>
              <a:rPr lang="en-GB" altLang="it-IT" sz="2200" i="1" dirty="0">
                <a:latin typeface="American Typewriter" panose="02090604020004020304" pitchFamily="18" charset="77"/>
                <a:cs typeface="Times New Roman" panose="02020603050405020304" pitchFamily="18" charset="0"/>
              </a:rPr>
              <a:t>D</a:t>
            </a:r>
            <a:r>
              <a:rPr lang="it-IT" altLang="it-IT" sz="2200" baseline="-25000" dirty="0" err="1">
                <a:cs typeface="Times New Roman" panose="02020603050405020304" pitchFamily="18" charset="0"/>
              </a:rPr>
              <a:t>n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238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5EC1F-ACB6-E7E7-E9FE-7FC60FC00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0CE19-A4AC-E9BD-C9D4-0E0C6608A9BF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17</a:t>
            </a:fld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0C75DD-B16E-9891-19A3-5C248907220A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3E401-2495-5D1D-248D-8AE4C699AF13}"/>
              </a:ext>
            </a:extLst>
          </p:cNvPr>
          <p:cNvSpPr txBox="1"/>
          <p:nvPr/>
        </p:nvSpPr>
        <p:spPr>
          <a:xfrm>
            <a:off x="-1" y="-9074"/>
            <a:ext cx="9161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0" b="1" dirty="0">
                <a:latin typeface="F37 Hybrid Medium" pitchFamily="2" charset="77"/>
                <a:ea typeface="+mj-ea"/>
                <a:cs typeface="+mj-cs"/>
              </a:rPr>
              <a:t>R functions</a:t>
            </a:r>
            <a:endParaRPr lang="en-US" sz="5000" b="1" dirty="0">
              <a:latin typeface="F37 Hybrid Medium" pitchFamily="2" charset="77"/>
              <a:ea typeface="+mj-ea"/>
              <a:cs typeface="+mj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6B27CF-C8D4-72CA-E377-63A0EC892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44444"/>
              </p:ext>
            </p:extLst>
          </p:nvPr>
        </p:nvGraphicFramePr>
        <p:xfrm>
          <a:off x="138113" y="859491"/>
          <a:ext cx="11897368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233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1198605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1186249">
                  <a:extLst>
                    <a:ext uri="{9D8B030D-6E8A-4147-A177-3AD203B41FA5}">
                      <a16:colId xmlns:a16="http://schemas.microsoft.com/office/drawing/2014/main" val="1990050525"/>
                    </a:ext>
                  </a:extLst>
                </a:gridCol>
                <a:gridCol w="7006281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>
                        <a:lnSpc>
                          <a:spcPts val="2160"/>
                        </a:lnSpc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60"/>
                        </a:lnSpc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2160"/>
                        </a:lnSpc>
                      </a:pPr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ts val="216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299558">
                <a:tc>
                  <a:txBody>
                    <a:bodyPr/>
                    <a:lstStyle/>
                    <a:p>
                      <a:r>
                        <a:rPr lang="en-US" sz="1600" dirty="0"/>
                        <a:t>Welch’s one-way ANOVA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oneway.test</a:t>
                      </a:r>
                      <a:r>
                        <a:rPr lang="en-GB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400" b="0" i="1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GB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en-GB" sz="1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  <a:r>
                        <a:rPr lang="en-GB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 = </a:t>
                      </a:r>
                      <a:r>
                        <a:rPr lang="en-GB" sz="14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var.equal</a:t>
                      </a:r>
                      <a:r>
                        <a:rPr lang="en-GB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FALSE)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oneway.test</a:t>
                      </a:r>
                      <a:r>
                        <a:rPr lang="en-GB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700" b="0" i="1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GB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en-GB" sz="17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Predictor</a:t>
                      </a:r>
                      <a:r>
                        <a:rPr lang="en-GB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 = </a:t>
                      </a:r>
                      <a:r>
                        <a:rPr lang="en-GB" sz="17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var.equal</a:t>
                      </a:r>
                      <a:r>
                        <a:rPr lang="en-GB" sz="1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FALSE)</a:t>
                      </a:r>
                      <a:endParaRPr lang="en-GB" sz="17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One-way analysis of means (not assuming equal variances)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data:  Response and Predictor</a:t>
                      </a:r>
                    </a:p>
                    <a:p>
                      <a:r>
                        <a:rPr lang="en-US" sz="1400" dirty="0"/>
                        <a:t>F = 118.34, num </a:t>
                      </a:r>
                      <a:r>
                        <a:rPr lang="en-US" sz="1400" dirty="0" err="1"/>
                        <a:t>df</a:t>
                      </a:r>
                      <a:r>
                        <a:rPr lang="en-US" sz="1400" dirty="0"/>
                        <a:t> = 1.000, </a:t>
                      </a:r>
                      <a:r>
                        <a:rPr lang="en-US" sz="1400" dirty="0" err="1"/>
                        <a:t>denom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df</a:t>
                      </a:r>
                      <a:r>
                        <a:rPr lang="en-US" sz="1400" dirty="0"/>
                        <a:t> = 45.143, p-value = 3.342e-14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600" dirty="0"/>
                        <a:t>One-way analysis of means (not assuming equal variances)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data:  Response and Predictor</a:t>
                      </a:r>
                    </a:p>
                    <a:p>
                      <a:r>
                        <a:rPr lang="en-US" sz="1600" dirty="0"/>
                        <a:t>F = 118.34, num </a:t>
                      </a:r>
                      <a:r>
                        <a:rPr lang="en-US" sz="1600" dirty="0" err="1"/>
                        <a:t>df</a:t>
                      </a:r>
                      <a:r>
                        <a:rPr lang="en-US" sz="1600" dirty="0"/>
                        <a:t> = 1.000, </a:t>
                      </a:r>
                      <a:r>
                        <a:rPr lang="en-US" sz="1600" dirty="0" err="1"/>
                        <a:t>denom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df</a:t>
                      </a:r>
                      <a:r>
                        <a:rPr lang="en-US" sz="1600" dirty="0"/>
                        <a:t> = 45.143, p-value = 3.342e-14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44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Weighted least square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350" dirty="0" err="1">
                          <a:effectLst/>
                          <a:latin typeface="+mn-lt"/>
                        </a:rPr>
                        <a:t>fittedModel</a:t>
                      </a:r>
                      <a:r>
                        <a:rPr lang="en-GB" sz="1350" dirty="0">
                          <a:effectLst/>
                          <a:latin typeface="+mn-lt"/>
                        </a:rPr>
                        <a:t> &lt;- </a:t>
                      </a:r>
                      <a:r>
                        <a:rPr lang="en-GB" sz="135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gls</a:t>
                      </a:r>
                      <a:r>
                        <a:rPr lang="en-GB" sz="1350" dirty="0">
                          <a:effectLst/>
                          <a:latin typeface="+mn-lt"/>
                        </a:rPr>
                        <a:t>(</a:t>
                      </a:r>
                      <a:r>
                        <a:rPr lang="en-GB" sz="1350" i="1" dirty="0">
                          <a:effectLst/>
                          <a:latin typeface="American Typewriter" panose="02090604020004020304" pitchFamily="18" charset="77"/>
                        </a:rPr>
                        <a:t>Response</a:t>
                      </a:r>
                      <a:r>
                        <a:rPr lang="en-GB" sz="1350" dirty="0">
                          <a:effectLst/>
                          <a:latin typeface="American Typewriter" panose="02090604020004020304" pitchFamily="18" charset="77"/>
                        </a:rPr>
                        <a:t> ~ </a:t>
                      </a:r>
                      <a:r>
                        <a:rPr lang="en-GB" sz="1350" i="1" dirty="0">
                          <a:effectLst/>
                          <a:latin typeface="American Typewriter" panose="02090604020004020304" pitchFamily="18" charset="77"/>
                        </a:rPr>
                        <a:t>Predictor</a:t>
                      </a:r>
                      <a:r>
                        <a:rPr lang="en-GB" sz="1350" dirty="0">
                          <a:effectLst/>
                          <a:latin typeface="American Typewriter" panose="02090604020004020304" pitchFamily="18" charset="77"/>
                        </a:rPr>
                        <a:t>, weights = </a:t>
                      </a:r>
                      <a:r>
                        <a:rPr lang="en-GB" sz="1350" dirty="0" err="1">
                          <a:effectLst/>
                          <a:latin typeface="American Typewriter" panose="02090604020004020304" pitchFamily="18" charset="77"/>
                        </a:rPr>
                        <a:t>varIdent</a:t>
                      </a:r>
                      <a:r>
                        <a:rPr lang="en-GB" sz="1350" dirty="0">
                          <a:effectLst/>
                          <a:latin typeface="American Typewriter" panose="02090604020004020304" pitchFamily="18" charset="77"/>
                        </a:rPr>
                        <a:t>(form= ~ 1|</a:t>
                      </a:r>
                      <a:r>
                        <a:rPr lang="en-GB" sz="1350" i="1" dirty="0">
                          <a:effectLst/>
                          <a:latin typeface="American Typewriter" panose="02090604020004020304" pitchFamily="18" charset="77"/>
                        </a:rPr>
                        <a:t>Predictor</a:t>
                      </a:r>
                      <a:r>
                        <a:rPr lang="en-GB" sz="1350" dirty="0">
                          <a:effectLst/>
                          <a:latin typeface="American Typewriter" panose="02090604020004020304" pitchFamily="18" charset="77"/>
                        </a:rPr>
                        <a:t>), data = </a:t>
                      </a:r>
                      <a:r>
                        <a:rPr lang="en-GB" sz="1350" i="1" dirty="0" err="1">
                          <a:effectLst/>
                          <a:latin typeface="American Typewriter" panose="02090604020004020304" pitchFamily="18" charset="77"/>
                        </a:rPr>
                        <a:t>dSet</a:t>
                      </a:r>
                      <a:r>
                        <a:rPr lang="en-GB" sz="1350" dirty="0">
                          <a:effectLst/>
                          <a:latin typeface="American Typewriter" panose="02090604020004020304" pitchFamily="18" charset="77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35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</a:rPr>
                        <a:t>summary</a:t>
                      </a:r>
                      <a:r>
                        <a:rPr lang="en-GB" sz="1350" dirty="0">
                          <a:effectLst/>
                          <a:latin typeface="+mn-lt"/>
                        </a:rPr>
                        <a:t>(</a:t>
                      </a:r>
                      <a:r>
                        <a:rPr lang="en-GB" sz="1350" dirty="0" err="1">
                          <a:effectLst/>
                          <a:latin typeface="+mn-lt"/>
                        </a:rPr>
                        <a:t>fittedModel</a:t>
                      </a:r>
                      <a:r>
                        <a:rPr lang="en-GB" sz="1350" dirty="0">
                          <a:effectLst/>
                          <a:latin typeface="+mn-lt"/>
                        </a:rPr>
                        <a:t>)</a:t>
                      </a:r>
                      <a:endParaRPr lang="en-US" sz="1350" dirty="0">
                        <a:latin typeface="+mn-l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r>
                        <a:rPr lang="en-GB" sz="1600" dirty="0" err="1">
                          <a:effectLst/>
                        </a:rPr>
                        <a:t>fitModel</a:t>
                      </a:r>
                      <a:r>
                        <a:rPr lang="en-GB" sz="1600" dirty="0">
                          <a:effectLst/>
                        </a:rPr>
                        <a:t> &lt;- </a:t>
                      </a:r>
                      <a:r>
                        <a:rPr lang="en-GB" sz="1600" dirty="0" err="1">
                          <a:effectLst/>
                        </a:rPr>
                        <a:t>gls</a:t>
                      </a:r>
                      <a:r>
                        <a:rPr lang="en-GB" sz="1600" dirty="0">
                          <a:effectLst/>
                        </a:rPr>
                        <a:t>(Response ~ Pred1, weights = </a:t>
                      </a:r>
                      <a:r>
                        <a:rPr lang="en-GB" sz="1600" dirty="0" err="1">
                          <a:effectLst/>
                        </a:rPr>
                        <a:t>varIdent</a:t>
                      </a:r>
                      <a:r>
                        <a:rPr lang="en-GB" sz="1600" dirty="0">
                          <a:effectLst/>
                        </a:rPr>
                        <a:t>(form= ~ 1|Pred1), data = </a:t>
                      </a:r>
                      <a:r>
                        <a:rPr lang="en-GB" sz="1600" dirty="0" err="1">
                          <a:effectLst/>
                        </a:rPr>
                        <a:t>dSet</a:t>
                      </a:r>
                      <a:r>
                        <a:rPr lang="en-GB" sz="1600" dirty="0">
                          <a:effectLst/>
                        </a:rPr>
                        <a:t>)</a:t>
                      </a:r>
                    </a:p>
                    <a:p>
                      <a:r>
                        <a:rPr lang="en-GB" sz="1600" dirty="0">
                          <a:effectLst/>
                        </a:rPr>
                        <a:t>summary(</a:t>
                      </a:r>
                      <a:r>
                        <a:rPr lang="en-GB" sz="1600" dirty="0" err="1">
                          <a:effectLst/>
                        </a:rPr>
                        <a:t>fitModel</a:t>
                      </a:r>
                      <a:r>
                        <a:rPr lang="en-GB" sz="1600" dirty="0">
                          <a:effectLst/>
                        </a:rPr>
                        <a:t>)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048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dirty="0"/>
                        <a:t>Variance function:</a:t>
                      </a:r>
                    </a:p>
                    <a:p>
                      <a:r>
                        <a:rPr lang="en-US" sz="1200" dirty="0"/>
                        <a:t>Structure: Different standard deviations per stratum</a:t>
                      </a:r>
                    </a:p>
                    <a:p>
                      <a:r>
                        <a:rPr lang="en-US" sz="1200" dirty="0"/>
                        <a:t>Formula: ~1 | Predictor</a:t>
                      </a:r>
                    </a:p>
                    <a:p>
                      <a:r>
                        <a:rPr lang="en-US" sz="1200" dirty="0"/>
                        <a:t>Parameter estimates:</a:t>
                      </a:r>
                    </a:p>
                    <a:p>
                      <a:r>
                        <a:rPr lang="en-US" sz="1200" dirty="0"/>
                        <a:t>1               2 </a:t>
                      </a:r>
                    </a:p>
                    <a:p>
                      <a:r>
                        <a:rPr lang="en-US" sz="1200" dirty="0"/>
                        <a:t>1.000000 1.293192 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Coefficients:</a:t>
                      </a:r>
                    </a:p>
                    <a:p>
                      <a:r>
                        <a:rPr lang="en-US" sz="1200" dirty="0"/>
                        <a:t>                         Value                  </a:t>
                      </a:r>
                      <a:r>
                        <a:rPr lang="en-US" sz="1200" dirty="0" err="1"/>
                        <a:t>Std.Error</a:t>
                      </a:r>
                      <a:r>
                        <a:rPr lang="en-US" sz="1200" dirty="0"/>
                        <a:t>          t-value           p-value</a:t>
                      </a:r>
                    </a:p>
                    <a:p>
                      <a:r>
                        <a:rPr lang="en-US" sz="1200" dirty="0"/>
                        <a:t>(Intercept)         -0.001177          0.1890228        -0.006228      0.9951</a:t>
                      </a:r>
                    </a:p>
                    <a:p>
                      <a:r>
                        <a:rPr lang="en-US" sz="1200" dirty="0"/>
                        <a:t>Predictor            3.361487          0.3090014        10.878548     0.0000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8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Kruskal-Wallis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i="1" dirty="0"/>
                        <a:t> </a:t>
                      </a:r>
                      <a:r>
                        <a:rPr lang="en-GB" sz="1600" b="0" i="0" u="none" strike="noStrike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kruskal.test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600" i="1" dirty="0">
                          <a:effectLst/>
                          <a:latin typeface="American Typewriter" panose="02090604020004020304" pitchFamily="18" charset="77"/>
                        </a:rPr>
                        <a:t>Response ~ Predictor</a:t>
                      </a:r>
                      <a:r>
                        <a:rPr lang="en-GB" sz="16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= </a:t>
                      </a:r>
                      <a:r>
                        <a:rPr lang="en-GB" sz="1600" b="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6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60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20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Kruskal-Wallis rank sum test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data:  Response by Predictor</a:t>
                      </a:r>
                    </a:p>
                    <a:p>
                      <a:r>
                        <a:rPr lang="en-US" sz="1400" dirty="0"/>
                        <a:t>Kruskal-Wallis chi-squared = 34.222, </a:t>
                      </a:r>
                      <a:r>
                        <a:rPr lang="en-US" sz="1400" dirty="0" err="1"/>
                        <a:t>df</a:t>
                      </a:r>
                      <a:r>
                        <a:rPr lang="en-US" sz="1400" dirty="0"/>
                        <a:t> = 1, p-value = 4.917e-09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83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54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3C6B7-6C37-5300-B125-F4E80FE68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A337F5-961F-6C46-ABAA-5FB3CDE86DBE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18</a:t>
            </a:fld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5C72C4-BDD8-6ECD-417C-F46126B12060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3EA34-A0D3-B9FA-84B3-D64DA602B200}"/>
              </a:ext>
            </a:extLst>
          </p:cNvPr>
          <p:cNvSpPr txBox="1"/>
          <p:nvPr/>
        </p:nvSpPr>
        <p:spPr>
          <a:xfrm>
            <a:off x="-1" y="-9074"/>
            <a:ext cx="9161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0" b="1" dirty="0">
                <a:latin typeface="F37 Hybrid Medium" pitchFamily="2" charset="77"/>
                <a:ea typeface="+mj-ea"/>
                <a:cs typeface="+mj-cs"/>
              </a:rPr>
              <a:t>Data transformation</a:t>
            </a:r>
            <a:endParaRPr lang="en-US" sz="5000" b="1" dirty="0">
              <a:latin typeface="F37 Hybrid Medium" pitchFamily="2" charset="77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8DDCD-CB38-8F39-CAAF-10AABFBA2142}"/>
              </a:ext>
            </a:extLst>
          </p:cNvPr>
          <p:cNvSpPr txBox="1"/>
          <p:nvPr/>
        </p:nvSpPr>
        <p:spPr>
          <a:xfrm>
            <a:off x="153401" y="976020"/>
            <a:ext cx="12038599" cy="512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700" b="0" i="0" u="none" strike="noStrike" dirty="0">
                <a:solidFill>
                  <a:srgbClr val="000000"/>
                </a:solidFill>
                <a:effectLst/>
              </a:rPr>
              <a:t>We can transform the data mathematically…</a:t>
            </a:r>
          </a:p>
          <a:p>
            <a:endParaRPr lang="en-GB" sz="2700" dirty="0">
              <a:solidFill>
                <a:srgbClr val="000000"/>
              </a:solidFill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sz="2700" dirty="0">
                <a:solidFill>
                  <a:srgbClr val="000000"/>
                </a:solidFill>
              </a:rPr>
              <a:t>t</a:t>
            </a:r>
            <a:r>
              <a:rPr lang="en-GB" sz="2700" b="0" i="0" u="none" strike="noStrike" dirty="0">
                <a:solidFill>
                  <a:srgbClr val="000000"/>
                </a:solidFill>
                <a:effectLst/>
              </a:rPr>
              <a:t>o make them fit the normality </a:t>
            </a:r>
          </a:p>
          <a:p>
            <a:r>
              <a:rPr lang="en-GB" sz="2700" dirty="0">
                <a:solidFill>
                  <a:srgbClr val="000000"/>
                </a:solidFill>
              </a:rPr>
              <a:t>     </a:t>
            </a:r>
            <a:r>
              <a:rPr lang="en-GB" sz="2700" b="0" i="0" u="none" strike="noStrike" dirty="0">
                <a:solidFill>
                  <a:srgbClr val="000000"/>
                </a:solidFill>
                <a:effectLst/>
              </a:rPr>
              <a:t>more closely</a:t>
            </a:r>
          </a:p>
          <a:p>
            <a:endParaRPr lang="en-GB" sz="2700" dirty="0">
              <a:solidFill>
                <a:srgbClr val="000000"/>
              </a:solidFill>
            </a:endParaRPr>
          </a:p>
          <a:p>
            <a:endParaRPr lang="en-GB" sz="2700" b="0" i="0" u="none" strike="noStrike" dirty="0">
              <a:solidFill>
                <a:srgbClr val="000000"/>
              </a:solidFill>
              <a:effectLst/>
            </a:endParaRPr>
          </a:p>
          <a:p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sz="2700" dirty="0">
                <a:solidFill>
                  <a:srgbClr val="000000"/>
                </a:solidFill>
              </a:rPr>
              <a:t>to obtain more similar variances	</a:t>
            </a:r>
          </a:p>
          <a:p>
            <a:endParaRPr lang="en-GB" sz="2700" dirty="0">
              <a:solidFill>
                <a:srgbClr val="000000"/>
              </a:solidFill>
            </a:endParaRPr>
          </a:p>
          <a:p>
            <a:endParaRPr lang="en-GB" sz="2700" dirty="0">
              <a:solidFill>
                <a:srgbClr val="000000"/>
              </a:solidFill>
            </a:endParaRPr>
          </a:p>
          <a:p>
            <a:endParaRPr lang="en-GB" sz="2700" dirty="0">
              <a:solidFill>
                <a:srgbClr val="000000"/>
              </a:solidFill>
            </a:endParaRPr>
          </a:p>
          <a:p>
            <a:endParaRPr lang="en-GB" sz="1200" dirty="0">
              <a:solidFill>
                <a:srgbClr val="000000"/>
              </a:solidFill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GB" sz="2700" dirty="0">
                <a:solidFill>
                  <a:srgbClr val="000000"/>
                </a:solidFill>
              </a:rPr>
              <a:t>to handle outliers</a:t>
            </a:r>
          </a:p>
        </p:txBody>
      </p:sp>
      <p:pic>
        <p:nvPicPr>
          <p:cNvPr id="5" name="Picture 4" descr="A graph of ulcer area&#10;&#10;Description automatically generated">
            <a:extLst>
              <a:ext uri="{FF2B5EF4-FFF2-40B4-BE49-F238E27FC236}">
                <a16:creationId xmlns:a16="http://schemas.microsoft.com/office/drawing/2014/main" id="{712EA369-88B3-67EF-E939-B66F4727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910" y="1668526"/>
            <a:ext cx="2387600" cy="1752600"/>
          </a:xfrm>
          <a:prstGeom prst="rect">
            <a:avLst/>
          </a:prstGeom>
        </p:spPr>
      </p:pic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30AE688B-4C07-91A9-7329-F55211BD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062" y="1697104"/>
            <a:ext cx="2387600" cy="1752600"/>
          </a:xfrm>
          <a:prstGeom prst="rect">
            <a:avLst/>
          </a:prstGeom>
        </p:spPr>
      </p:pic>
      <p:pic>
        <p:nvPicPr>
          <p:cNvPr id="7" name="Picture 6" descr="A graph with green and white numbers&#10;&#10;Description automatically generated">
            <a:extLst>
              <a:ext uri="{FF2B5EF4-FFF2-40B4-BE49-F238E27FC236}">
                <a16:creationId xmlns:a16="http://schemas.microsoft.com/office/drawing/2014/main" id="{68FD1823-B3C9-3171-9570-987C480B1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973" y="5081741"/>
            <a:ext cx="2387600" cy="1752600"/>
          </a:xfrm>
          <a:prstGeom prst="rect">
            <a:avLst/>
          </a:prstGeom>
        </p:spPr>
      </p:pic>
      <p:pic>
        <p:nvPicPr>
          <p:cNvPr id="10" name="Picture 9" descr="A graph showing the number of prostatitis histology&#10;&#10;Description automatically generated">
            <a:extLst>
              <a:ext uri="{FF2B5EF4-FFF2-40B4-BE49-F238E27FC236}">
                <a16:creationId xmlns:a16="http://schemas.microsoft.com/office/drawing/2014/main" id="{F4215F18-FFC3-C1EF-83E8-6C2DB5C0B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198" y="5099224"/>
            <a:ext cx="2387600" cy="1752600"/>
          </a:xfrm>
          <a:prstGeom prst="rect">
            <a:avLst/>
          </a:prstGeom>
        </p:spPr>
      </p:pic>
      <p:pic>
        <p:nvPicPr>
          <p:cNvPr id="11" name="Picture 10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08C92BCD-1B57-AF9F-F9F6-EE5683402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598" y="3408118"/>
            <a:ext cx="2296111" cy="1685443"/>
          </a:xfrm>
          <a:prstGeom prst="rect">
            <a:avLst/>
          </a:prstGeom>
        </p:spPr>
      </p:pic>
      <p:pic>
        <p:nvPicPr>
          <p:cNvPr id="12" name="Picture 11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14F8968C-8070-46ED-1EEF-238FB4ACA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4258" y="3421568"/>
            <a:ext cx="2296111" cy="168544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6BB346-7401-00B7-D307-E09C021869E9}"/>
              </a:ext>
            </a:extLst>
          </p:cNvPr>
          <p:cNvCxnSpPr/>
          <p:nvPr/>
        </p:nvCxnSpPr>
        <p:spPr>
          <a:xfrm>
            <a:off x="8038316" y="2396403"/>
            <a:ext cx="144879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B8C4D5-8EAF-3A7E-22E6-77E530B5FF70}"/>
              </a:ext>
            </a:extLst>
          </p:cNvPr>
          <p:cNvCxnSpPr/>
          <p:nvPr/>
        </p:nvCxnSpPr>
        <p:spPr>
          <a:xfrm>
            <a:off x="8040816" y="3987850"/>
            <a:ext cx="144879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C52FB-F529-E66B-15A7-47E97213B3BE}"/>
              </a:ext>
            </a:extLst>
          </p:cNvPr>
          <p:cNvCxnSpPr/>
          <p:nvPr/>
        </p:nvCxnSpPr>
        <p:spPr>
          <a:xfrm>
            <a:off x="8010836" y="5816643"/>
            <a:ext cx="1448790" cy="0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360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BE44-4996-3548-6160-A01DB758E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4CD6E-DD64-1C3C-41A4-FDCFE4EB6480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19</a:t>
            </a:fld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E4497-4279-F0DB-7286-C77B86EE660F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404BA-AF6C-5636-C555-6710FAE0D5B8}"/>
              </a:ext>
            </a:extLst>
          </p:cNvPr>
          <p:cNvSpPr txBox="1"/>
          <p:nvPr/>
        </p:nvSpPr>
        <p:spPr>
          <a:xfrm>
            <a:off x="-1" y="-9074"/>
            <a:ext cx="916158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0" b="1" dirty="0">
                <a:latin typeface="F37 Hybrid Medium" pitchFamily="2" charset="77"/>
                <a:ea typeface="+mj-ea"/>
                <a:cs typeface="+mj-cs"/>
              </a:rPr>
              <a:t>Data transformation</a:t>
            </a:r>
            <a:endParaRPr lang="en-US" sz="5000" b="1" dirty="0">
              <a:latin typeface="F37 Hybrid Medium" pitchFamily="2" charset="77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6DC3C-1153-E1A5-EC2F-9B048847E0A2}"/>
              </a:ext>
            </a:extLst>
          </p:cNvPr>
          <p:cNvSpPr txBox="1"/>
          <p:nvPr/>
        </p:nvSpPr>
        <p:spPr>
          <a:xfrm>
            <a:off x="110537" y="955185"/>
            <a:ext cx="12038599" cy="2818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600" b="1" i="0" u="none" strike="noStrike" dirty="0">
                <a:solidFill>
                  <a:srgbClr val="000000"/>
                </a:solidFill>
                <a:effectLst/>
              </a:rPr>
              <a:t>Common and useful transformations of the response variable:</a:t>
            </a:r>
          </a:p>
          <a:p>
            <a:pPr>
              <a:lnSpc>
                <a:spcPct val="150000"/>
              </a:lnSpc>
            </a:pP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en-GB" sz="2600" dirty="0">
                <a:solidFill>
                  <a:srgbClr val="000000"/>
                </a:solidFill>
              </a:rPr>
              <a:t>t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he </a:t>
            </a:r>
            <a:r>
              <a:rPr lang="en-GB" sz="2600" dirty="0">
                <a:solidFill>
                  <a:srgbClr val="000000"/>
                </a:solidFill>
              </a:rPr>
              <a:t>l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ogarithm (</a:t>
            </a:r>
            <a:r>
              <a:rPr lang="en-GB" sz="2600" b="0" i="0" u="none" strike="noStrike" dirty="0" err="1">
                <a:solidFill>
                  <a:srgbClr val="000000"/>
                </a:solidFill>
                <a:effectLst/>
              </a:rPr>
              <a:t>y</a:t>
            </a:r>
            <a:r>
              <a:rPr lang="en-GB" sz="2600" b="0" i="0" u="none" strike="noStrike" baseline="-25000" dirty="0" err="1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 &gt; 0, </a:t>
            </a:r>
            <a:r>
              <a:rPr lang="en-GB" sz="26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=1,…n)</a:t>
            </a:r>
            <a:endParaRPr lang="en-GB" sz="26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</a:rPr>
              <a:t>2. the square root 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GB" sz="2600" b="0" i="0" u="none" strike="noStrike" dirty="0" err="1">
                <a:solidFill>
                  <a:srgbClr val="000000"/>
                </a:solidFill>
                <a:effectLst/>
              </a:rPr>
              <a:t>y</a:t>
            </a:r>
            <a:r>
              <a:rPr lang="en-GB" sz="2600" b="0" i="0" u="none" strike="noStrike" baseline="-25000" dirty="0" err="1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600" b="0" i="0" u="sng" strike="noStrike" dirty="0">
                <a:solidFill>
                  <a:srgbClr val="000000"/>
                </a:solidFill>
                <a:effectLst/>
              </a:rPr>
              <a:t>&gt;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 0, </a:t>
            </a:r>
            <a:r>
              <a:rPr lang="en-GB" sz="26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=1,…n)</a:t>
            </a:r>
            <a:r>
              <a:rPr lang="en-GB" sz="2600" dirty="0">
                <a:solidFill>
                  <a:srgbClr val="000000"/>
                </a:solidFill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</a:rPr>
              <a:t>3. the square power 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GB" sz="2600" b="0" i="0" u="none" strike="noStrike" dirty="0" err="1">
                <a:solidFill>
                  <a:srgbClr val="000000"/>
                </a:solidFill>
                <a:effectLst/>
              </a:rPr>
              <a:t>y</a:t>
            </a:r>
            <a:r>
              <a:rPr lang="en-GB" sz="2600" b="0" i="0" u="none" strike="noStrike" baseline="-25000" dirty="0" err="1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600" b="0" i="0" u="sng" strike="noStrike" dirty="0">
                <a:solidFill>
                  <a:srgbClr val="000000"/>
                </a:solidFill>
                <a:effectLst/>
              </a:rPr>
              <a:t>&gt;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 0, </a:t>
            </a:r>
            <a:r>
              <a:rPr lang="en-GB" sz="2600" b="0" i="0" u="none" strike="noStrike" dirty="0" err="1">
                <a:solidFill>
                  <a:srgbClr val="000000"/>
                </a:solidFill>
                <a:effectLst/>
              </a:rPr>
              <a:t>i</a:t>
            </a:r>
            <a:r>
              <a:rPr lang="en-GB" sz="2600" b="0" i="0" u="none" strike="noStrike" dirty="0">
                <a:solidFill>
                  <a:srgbClr val="000000"/>
                </a:solidFill>
                <a:effectLst/>
              </a:rPr>
              <a:t>=1,…n)</a:t>
            </a:r>
          </a:p>
          <a:p>
            <a:pPr>
              <a:lnSpc>
                <a:spcPct val="150000"/>
              </a:lnSpc>
            </a:pPr>
            <a:r>
              <a:rPr lang="en-GB" sz="2600" dirty="0">
                <a:solidFill>
                  <a:srgbClr val="000000"/>
                </a:solidFill>
              </a:rPr>
              <a:t>4. the ranks (e.g. Welch’s one-way ANOVA on ranks)</a:t>
            </a:r>
          </a:p>
        </p:txBody>
      </p:sp>
    </p:spTree>
    <p:extLst>
      <p:ext uri="{BB962C8B-B14F-4D97-AF65-F5344CB8AC3E}">
        <p14:creationId xmlns:p14="http://schemas.microsoft.com/office/powerpoint/2010/main" val="66151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4293-C326-0BCE-D088-760F5A79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3CEC5-29E2-46E9-F791-C5A939683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Process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E1AA2-AD59-B877-ED7A-8AC4DBD24C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Stage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11D31B-F695-AAE8-292E-55B8AABB39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Effects and regression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71BA92-2A6A-BFC6-E3A2-7DCA135FCA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Stage 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A2F3AF-253B-B96D-D43D-8D892F961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9850" y="4464272"/>
            <a:ext cx="2586149" cy="1855537"/>
          </a:xfrm>
        </p:spPr>
        <p:txBody>
          <a:bodyPr/>
          <a:lstStyle/>
          <a:p>
            <a:r>
              <a:rPr lang="en-GB" dirty="0"/>
              <a:t>Analysis of variance (ANOVA)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CC07DE-0031-9265-681A-58CD48B483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Stage 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780463-31AB-B66E-71F3-C7001E6ED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Simple regression model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44E1843-79E4-496F-BDFD-B5585F920B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Stage 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6EA8C2-C428-6E63-9AE3-0705F31597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Multivariable regression model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53732EA-FABD-0651-496A-7FA7413D0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83CF32-1C89-9E87-8F61-158115A35C55}"/>
              </a:ext>
            </a:extLst>
          </p:cNvPr>
          <p:cNvSpPr/>
          <p:nvPr/>
        </p:nvSpPr>
        <p:spPr>
          <a:xfrm>
            <a:off x="289559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49B8F3-FDF4-F2C8-7861-E8F9502746C9}"/>
              </a:ext>
            </a:extLst>
          </p:cNvPr>
          <p:cNvSpPr/>
          <p:nvPr/>
        </p:nvSpPr>
        <p:spPr>
          <a:xfrm>
            <a:off x="3155416" y="3008391"/>
            <a:ext cx="941760" cy="941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7650C-4524-DA7E-58BA-8FA963E024CE}"/>
              </a:ext>
            </a:extLst>
          </p:cNvPr>
          <p:cNvSpPr/>
          <p:nvPr/>
        </p:nvSpPr>
        <p:spPr>
          <a:xfrm>
            <a:off x="6155605" y="3008391"/>
            <a:ext cx="941760" cy="941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9CE83F-F34F-AD5C-8F9C-658AF753714D}"/>
              </a:ext>
            </a:extLst>
          </p:cNvPr>
          <p:cNvSpPr/>
          <p:nvPr/>
        </p:nvSpPr>
        <p:spPr>
          <a:xfrm>
            <a:off x="9105634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DD47-656E-69F3-DD5A-67D845697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677C4-BCFE-2FA8-1053-EDFFCB0E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84" y="3010748"/>
            <a:ext cx="2857045" cy="831742"/>
          </a:xfrm>
        </p:spPr>
        <p:txBody>
          <a:bodyPr>
            <a:normAutofit/>
          </a:bodyPr>
          <a:lstStyle/>
          <a:p>
            <a:r>
              <a:rPr lang="en-US" dirty="0"/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31496-4383-D14D-A9BD-0FA18C796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63AACF-E45F-848E-B8E4-5311783E080F}"/>
              </a:ext>
            </a:extLst>
          </p:cNvPr>
          <p:cNvSpPr txBox="1"/>
          <p:nvPr/>
        </p:nvSpPr>
        <p:spPr>
          <a:xfrm>
            <a:off x="44119" y="2699787"/>
            <a:ext cx="6838595" cy="1088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https://bioinformatics-core-shared-</a:t>
            </a:r>
            <a:r>
              <a:rPr lang="en-US" sz="2300" dirty="0" err="1"/>
              <a:t>training.github.io</a:t>
            </a:r>
            <a:r>
              <a:rPr lang="en-US" sz="2300" dirty="0"/>
              <a:t>/ Fixed-and-Mixed-effects-models/</a:t>
            </a:r>
          </a:p>
        </p:txBody>
      </p:sp>
    </p:spTree>
    <p:extLst>
      <p:ext uri="{BB962C8B-B14F-4D97-AF65-F5344CB8AC3E}">
        <p14:creationId xmlns:p14="http://schemas.microsoft.com/office/powerpoint/2010/main" val="426834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4CFE1-6CC3-A825-7FB3-4BFF0161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B8805F-188B-E852-5B1E-723570183327}"/>
              </a:ext>
            </a:extLst>
          </p:cNvPr>
          <p:cNvCxnSpPr/>
          <p:nvPr/>
        </p:nvCxnSpPr>
        <p:spPr>
          <a:xfrm>
            <a:off x="314325" y="1718951"/>
            <a:ext cx="35433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E47C43-E4E4-1608-7297-9F4572A38604}"/>
              </a:ext>
            </a:extLst>
          </p:cNvPr>
          <p:cNvCxnSpPr>
            <a:cxnSpLocks/>
          </p:cNvCxnSpPr>
          <p:nvPr/>
        </p:nvCxnSpPr>
        <p:spPr>
          <a:xfrm>
            <a:off x="295269" y="4686014"/>
            <a:ext cx="35433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06AF9-8F4C-D880-1737-7DCA8C89DC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 and classification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91D210-AAEC-5D43-1DDA-438E0101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770" y="1961840"/>
            <a:ext cx="2829698" cy="2038655"/>
          </a:xfrm>
        </p:spPr>
        <p:txBody>
          <a:bodyPr/>
          <a:lstStyle/>
          <a:p>
            <a:pPr algn="ctr"/>
            <a:r>
              <a:rPr lang="en-US" sz="3600" dirty="0"/>
              <a:t>Analysis of variance (ANOVA)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687C4-219F-697C-4D0C-5C36639F53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10.00 -10.20 am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49A36D-3558-A863-025C-8E7CD26D7367}"/>
              </a:ext>
            </a:extLst>
          </p:cNvPr>
          <p:cNvSpPr/>
          <p:nvPr/>
        </p:nvSpPr>
        <p:spPr>
          <a:xfrm>
            <a:off x="900113" y="642936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BC932E-AC6B-E7F8-2B99-A414FD10403E}"/>
              </a:ext>
            </a:extLst>
          </p:cNvPr>
          <p:cNvSpPr/>
          <p:nvPr/>
        </p:nvSpPr>
        <p:spPr>
          <a:xfrm>
            <a:off x="1052513" y="995364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BDEC92-A882-3CD7-65AA-2096FE16CBA8}"/>
              </a:ext>
            </a:extLst>
          </p:cNvPr>
          <p:cNvSpPr/>
          <p:nvPr/>
        </p:nvSpPr>
        <p:spPr>
          <a:xfrm>
            <a:off x="745332" y="1397482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5DEF74-48A6-8D07-D3C7-B2AF98A8C82B}"/>
              </a:ext>
            </a:extLst>
          </p:cNvPr>
          <p:cNvSpPr/>
          <p:nvPr/>
        </p:nvSpPr>
        <p:spPr>
          <a:xfrm>
            <a:off x="1000126" y="1844847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289D25-F189-4CE3-CD91-07A8C6329C5B}"/>
              </a:ext>
            </a:extLst>
          </p:cNvPr>
          <p:cNvSpPr/>
          <p:nvPr/>
        </p:nvSpPr>
        <p:spPr>
          <a:xfrm>
            <a:off x="859636" y="2292212"/>
            <a:ext cx="614362" cy="6143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725588-5DFE-943E-E402-0AC5527D3C6C}"/>
              </a:ext>
            </a:extLst>
          </p:cNvPr>
          <p:cNvSpPr/>
          <p:nvPr/>
        </p:nvSpPr>
        <p:spPr>
          <a:xfrm>
            <a:off x="938212" y="3595694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A01F71-98DF-CC03-470A-6CF644B08407}"/>
              </a:ext>
            </a:extLst>
          </p:cNvPr>
          <p:cNvSpPr/>
          <p:nvPr/>
        </p:nvSpPr>
        <p:spPr>
          <a:xfrm>
            <a:off x="1090612" y="3948122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A50A3F-8C9A-4E49-3638-22F9C7466304}"/>
              </a:ext>
            </a:extLst>
          </p:cNvPr>
          <p:cNvSpPr/>
          <p:nvPr/>
        </p:nvSpPr>
        <p:spPr>
          <a:xfrm>
            <a:off x="783431" y="4350240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07E32E-B2B2-8B14-2A55-35157886FD1A}"/>
              </a:ext>
            </a:extLst>
          </p:cNvPr>
          <p:cNvSpPr/>
          <p:nvPr/>
        </p:nvSpPr>
        <p:spPr>
          <a:xfrm>
            <a:off x="1038225" y="4797605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2B1C25-1DE5-8F3A-1000-8406A54C984C}"/>
              </a:ext>
            </a:extLst>
          </p:cNvPr>
          <p:cNvSpPr/>
          <p:nvPr/>
        </p:nvSpPr>
        <p:spPr>
          <a:xfrm>
            <a:off x="897735" y="5244970"/>
            <a:ext cx="614362" cy="6143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CBB6E9-1781-EA9A-D424-2F46D19EA483}"/>
              </a:ext>
            </a:extLst>
          </p:cNvPr>
          <p:cNvCxnSpPr/>
          <p:nvPr/>
        </p:nvCxnSpPr>
        <p:spPr>
          <a:xfrm>
            <a:off x="309561" y="3257250"/>
            <a:ext cx="3543300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0117A7-9540-D715-08FD-0F9E525BC2E3}"/>
              </a:ext>
            </a:extLst>
          </p:cNvPr>
          <p:cNvSpPr txBox="1"/>
          <p:nvPr/>
        </p:nvSpPr>
        <p:spPr>
          <a:xfrm>
            <a:off x="3998115" y="1487109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Treatment 1 mean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A6C63-C53E-652A-6EA8-C2282F546711}"/>
              </a:ext>
            </a:extLst>
          </p:cNvPr>
          <p:cNvSpPr txBox="1"/>
          <p:nvPr/>
        </p:nvSpPr>
        <p:spPr>
          <a:xfrm>
            <a:off x="3950487" y="4454151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Treatment 2 mean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8948EC-D05F-EB95-FF64-439ADE09E30E}"/>
              </a:ext>
            </a:extLst>
          </p:cNvPr>
          <p:cNvSpPr txBox="1"/>
          <p:nvPr/>
        </p:nvSpPr>
        <p:spPr>
          <a:xfrm>
            <a:off x="3974298" y="3063496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mean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46F00A-1DB8-C934-B145-C63CCB78AF9E}"/>
              </a:ext>
            </a:extLst>
          </p:cNvPr>
          <p:cNvCxnSpPr/>
          <p:nvPr/>
        </p:nvCxnSpPr>
        <p:spPr>
          <a:xfrm>
            <a:off x="3657600" y="1704663"/>
            <a:ext cx="0" cy="1543499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A91CA4-E766-9A4A-5058-06F952C5A3FB}"/>
              </a:ext>
            </a:extLst>
          </p:cNvPr>
          <p:cNvCxnSpPr>
            <a:cxnSpLocks/>
          </p:cNvCxnSpPr>
          <p:nvPr/>
        </p:nvCxnSpPr>
        <p:spPr>
          <a:xfrm>
            <a:off x="3667120" y="3257247"/>
            <a:ext cx="0" cy="1428767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5E3A97-0CCC-D397-EF34-15516F88C482}"/>
              </a:ext>
            </a:extLst>
          </p:cNvPr>
          <p:cNvCxnSpPr>
            <a:cxnSpLocks/>
          </p:cNvCxnSpPr>
          <p:nvPr/>
        </p:nvCxnSpPr>
        <p:spPr>
          <a:xfrm>
            <a:off x="1952615" y="4795549"/>
            <a:ext cx="0" cy="864000"/>
          </a:xfrm>
          <a:prstGeom prst="straightConnector1">
            <a:avLst/>
          </a:prstGeom>
          <a:ln w="158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312AD0-417D-7D4D-DE40-57BBFD0249F4}"/>
              </a:ext>
            </a:extLst>
          </p:cNvPr>
          <p:cNvCxnSpPr>
            <a:cxnSpLocks/>
          </p:cNvCxnSpPr>
          <p:nvPr/>
        </p:nvCxnSpPr>
        <p:spPr>
          <a:xfrm>
            <a:off x="1819265" y="4795538"/>
            <a:ext cx="0" cy="360000"/>
          </a:xfrm>
          <a:prstGeom prst="straightConnector1">
            <a:avLst/>
          </a:prstGeom>
          <a:ln w="158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D869347-A7C0-5695-7EE8-9B84CEF4D224}"/>
              </a:ext>
            </a:extLst>
          </p:cNvPr>
          <p:cNvCxnSpPr/>
          <p:nvPr/>
        </p:nvCxnSpPr>
        <p:spPr>
          <a:xfrm>
            <a:off x="2114548" y="5227549"/>
            <a:ext cx="2520000" cy="0"/>
          </a:xfrm>
          <a:prstGeom prst="straightConnector1">
            <a:avLst/>
          </a:prstGeom>
          <a:ln w="12700" cmpd="sng">
            <a:solidFill>
              <a:srgbClr val="00B0F0"/>
            </a:solidFill>
            <a:prstDash val="dashDot"/>
            <a:headEnd type="triangl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267E1C-D0E1-85D4-5238-3951486F7F55}"/>
              </a:ext>
            </a:extLst>
          </p:cNvPr>
          <p:cNvCxnSpPr/>
          <p:nvPr/>
        </p:nvCxnSpPr>
        <p:spPr>
          <a:xfrm>
            <a:off x="3738580" y="3994051"/>
            <a:ext cx="900000" cy="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Dot"/>
            <a:headEnd type="triangl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671E971-88FD-411D-4637-E9699B65AAA9}"/>
              </a:ext>
            </a:extLst>
          </p:cNvPr>
          <p:cNvCxnSpPr/>
          <p:nvPr/>
        </p:nvCxnSpPr>
        <p:spPr>
          <a:xfrm>
            <a:off x="3733802" y="2503389"/>
            <a:ext cx="900000" cy="0"/>
          </a:xfrm>
          <a:prstGeom prst="straightConnector1">
            <a:avLst/>
          </a:prstGeom>
          <a:ln w="12700" cmpd="sng">
            <a:solidFill>
              <a:schemeClr val="accent1"/>
            </a:solidFill>
            <a:prstDash val="dashDot"/>
            <a:headEnd type="triangl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536EC8C-8F54-8A15-A7E0-987123B59110}"/>
              </a:ext>
            </a:extLst>
          </p:cNvPr>
          <p:cNvSpPr txBox="1"/>
          <p:nvPr/>
        </p:nvSpPr>
        <p:spPr>
          <a:xfrm>
            <a:off x="4900613" y="2163623"/>
            <a:ext cx="1616860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Treatment 1 deviation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1552D9-2381-D02B-289E-7616A39EA6F6}"/>
              </a:ext>
            </a:extLst>
          </p:cNvPr>
          <p:cNvSpPr txBox="1"/>
          <p:nvPr/>
        </p:nvSpPr>
        <p:spPr>
          <a:xfrm>
            <a:off x="4910135" y="3659055"/>
            <a:ext cx="1616860" cy="64633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Treatment 2 deviation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104135-4567-E09C-CFCF-63C6139B59D7}"/>
              </a:ext>
            </a:extLst>
          </p:cNvPr>
          <p:cNvSpPr txBox="1"/>
          <p:nvPr/>
        </p:nvSpPr>
        <p:spPr>
          <a:xfrm>
            <a:off x="4924426" y="4902066"/>
            <a:ext cx="1616860" cy="64633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 deviation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08E36-8E03-9558-649A-53AD93385E96}"/>
              </a:ext>
            </a:extLst>
          </p:cNvPr>
          <p:cNvSpPr txBox="1"/>
          <p:nvPr/>
        </p:nvSpPr>
        <p:spPr>
          <a:xfrm>
            <a:off x="3111201" y="5926997"/>
            <a:ext cx="344328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Qualitative predictor</a:t>
            </a:r>
          </a:p>
        </p:txBody>
      </p:sp>
    </p:spTree>
    <p:extLst>
      <p:ext uri="{BB962C8B-B14F-4D97-AF65-F5344CB8AC3E}">
        <p14:creationId xmlns:p14="http://schemas.microsoft.com/office/powerpoint/2010/main" val="251570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176B-033F-E66B-227D-B9358C84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ECBE47-1975-0F9E-6882-D9F6AB781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06FFD-4B92-2265-6CF0-5CC629C8553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4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9512A3-9828-A270-8E52-76BC35FA5C8F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one-way ANOVA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9A35DA39-5361-1C61-6EA7-AA4602CE6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964" y="1729516"/>
            <a:ext cx="174539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it-IT" alt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el-GR" alt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027088C-AE13-B020-C806-4576A6DD6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58" y="1021016"/>
            <a:ext cx="465308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50" dirty="0"/>
              <a:t>1. The </a:t>
            </a:r>
            <a:r>
              <a:rPr lang="it-IT" altLang="it-IT" sz="1650" dirty="0" err="1"/>
              <a:t>unit</a:t>
            </a:r>
            <a:r>
              <a:rPr lang="it-IT" altLang="it-IT" sz="1650" dirty="0"/>
              <a:t> k (e.g. mouse), k = 1,…,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</a:t>
            </a:r>
            <a:r>
              <a:rPr lang="it-IT" altLang="it-IT" sz="1650" dirty="0"/>
              <a:t>; </a:t>
            </a:r>
            <a:r>
              <a:rPr lang="it-IT" altLang="it-IT" sz="1650" dirty="0" err="1"/>
              <a:t>N</a:t>
            </a:r>
            <a:r>
              <a:rPr lang="it-IT" altLang="it-IT" sz="1650" dirty="0"/>
              <a:t> = 𝝨</a:t>
            </a:r>
            <a:r>
              <a:rPr lang="it-IT" altLang="it-IT" sz="1650" baseline="-25000" dirty="0"/>
              <a:t>i</a:t>
            </a:r>
            <a:r>
              <a:rPr lang="it-IT" altLang="it-IT" sz="1650" dirty="0"/>
              <a:t> 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</a:t>
            </a:r>
            <a:r>
              <a:rPr lang="it-IT" altLang="it-IT" sz="1650" dirty="0"/>
              <a:t> </a:t>
            </a:r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46833C27-9354-D9E4-0EC7-9D6EBA6F61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11168" y="3116262"/>
            <a:ext cx="375281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oval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CasellaDiTesto 39">
            <a:extLst>
              <a:ext uri="{FF2B5EF4-FFF2-40B4-BE49-F238E27FC236}">
                <a16:creationId xmlns:a16="http://schemas.microsoft.com/office/drawing/2014/main" id="{F06B2F4B-F0CA-D1EC-F5BD-C7036E8C8C53}"/>
              </a:ext>
            </a:extLst>
          </p:cNvPr>
          <p:cNvSpPr txBox="1"/>
          <p:nvPr/>
        </p:nvSpPr>
        <p:spPr>
          <a:xfrm>
            <a:off x="7241058" y="989321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ik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l-GR" sz="2200" b="1" dirty="0"/>
              <a:t>μ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b="1" dirty="0"/>
              <a:t> </a:t>
            </a:r>
            <a:r>
              <a:rPr lang="it-IT" sz="2200" dirty="0"/>
              <a:t>+ </a:t>
            </a:r>
            <a:r>
              <a:rPr lang="el-GR" sz="2200" dirty="0"/>
              <a:t>ε</a:t>
            </a:r>
            <a:r>
              <a:rPr lang="it-IT" sz="2200" baseline="-25000" dirty="0" err="1"/>
              <a:t>ik</a:t>
            </a:r>
            <a:endParaRPr lang="it-IT" sz="2200" baseline="-25000" dirty="0"/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E6CC9165-DDEE-F2D6-2E6E-AE257EA83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60" y="1440031"/>
            <a:ext cx="3535442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2. </a:t>
            </a:r>
            <a:r>
              <a:rPr lang="el-GR" altLang="it-IT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1650" baseline="-25000" dirty="0">
                <a:latin typeface="+mn-lt"/>
                <a:cs typeface="Times New Roman" panose="02020603050405020304" pitchFamily="18" charset="0"/>
              </a:rPr>
              <a:t>i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treatment i, i = 1,…,</a:t>
            </a:r>
            <a:r>
              <a:rPr lang="it-IT" altLang="it-IT" sz="1650" dirty="0" err="1">
                <a:latin typeface="+mn-lt"/>
              </a:rPr>
              <a:t>n</a:t>
            </a:r>
            <a:endParaRPr lang="it-IT" altLang="it-IT" sz="1650" baseline="-25000" dirty="0">
              <a:latin typeface="+mn-lt"/>
            </a:endParaRPr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865D5221-AFE2-E673-E9C0-44F91FCAB9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6119" y="3110040"/>
            <a:ext cx="1676397" cy="0"/>
          </a:xfrm>
          <a:prstGeom prst="line">
            <a:avLst/>
          </a:prstGeom>
          <a:noFill/>
          <a:ln w="12700" cap="rnd">
            <a:solidFill>
              <a:schemeClr val="tx1"/>
            </a:solidFill>
            <a:round/>
            <a:headEnd type="triangle" w="med" len="med"/>
            <a:tailEnd type="oval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27653A-00B1-582F-1E14-2F2DA7A27D38}"/>
              </a:ext>
            </a:extLst>
          </p:cNvPr>
          <p:cNvCxnSpPr>
            <a:cxnSpLocks/>
          </p:cNvCxnSpPr>
          <p:nvPr/>
        </p:nvCxnSpPr>
        <p:spPr>
          <a:xfrm>
            <a:off x="5538661" y="2613268"/>
            <a:ext cx="0" cy="4264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Line 24">
            <a:extLst>
              <a:ext uri="{FF2B5EF4-FFF2-40B4-BE49-F238E27FC236}">
                <a16:creationId xmlns:a16="http://schemas.microsoft.com/office/drawing/2014/main" id="{AA1AFDD9-4CC9-1ECA-1D13-632F7EFA5F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3011" y="3105275"/>
            <a:ext cx="33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34" name="Picture 21" descr="Risultati immagini per normal distribution">
            <a:extLst>
              <a:ext uri="{FF2B5EF4-FFF2-40B4-BE49-F238E27FC236}">
                <a16:creationId xmlns:a16="http://schemas.microsoft.com/office/drawing/2014/main" id="{EB5595B0-D2E5-22AA-A3D7-B4BDDB0E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888" y="4019535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23">
            <a:extLst>
              <a:ext uri="{FF2B5EF4-FFF2-40B4-BE49-F238E27FC236}">
                <a16:creationId xmlns:a16="http://schemas.microsoft.com/office/drawing/2014/main" id="{FEE31BBE-8F24-317B-B694-170B5D333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88" y="487837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36" name="Line 27">
            <a:extLst>
              <a:ext uri="{FF2B5EF4-FFF2-40B4-BE49-F238E27FC236}">
                <a16:creationId xmlns:a16="http://schemas.microsoft.com/office/drawing/2014/main" id="{77BB164D-0C0D-9EC0-D914-B862F6734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8488" y="323373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40">
            <a:extLst>
              <a:ext uri="{FF2B5EF4-FFF2-40B4-BE49-F238E27FC236}">
                <a16:creationId xmlns:a16="http://schemas.microsoft.com/office/drawing/2014/main" id="{4D697B80-5ECC-AC31-96E8-67A4B25C84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59888" y="454499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ext Box 33">
            <a:extLst>
              <a:ext uri="{FF2B5EF4-FFF2-40B4-BE49-F238E27FC236}">
                <a16:creationId xmlns:a16="http://schemas.microsoft.com/office/drawing/2014/main" id="{6C44272B-4D05-42B5-41DB-D7B01C4D0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1" y="3234114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21" descr="Risultati immagini per normal distribution">
            <a:extLst>
              <a:ext uri="{FF2B5EF4-FFF2-40B4-BE49-F238E27FC236}">
                <a16:creationId xmlns:a16="http://schemas.microsoft.com/office/drawing/2014/main" id="{10AA1268-7725-5A71-AF7F-F71348D8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9" y="4014760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AutoShape 23">
            <a:extLst>
              <a:ext uri="{FF2B5EF4-FFF2-40B4-BE49-F238E27FC236}">
                <a16:creationId xmlns:a16="http://schemas.microsoft.com/office/drawing/2014/main" id="{99507178-4FE1-A35C-B3AA-D63A8B0DB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968" y="4887894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41" name="Line 27">
            <a:extLst>
              <a:ext uri="{FF2B5EF4-FFF2-40B4-BE49-F238E27FC236}">
                <a16:creationId xmlns:a16="http://schemas.microsoft.com/office/drawing/2014/main" id="{0701D12B-BC32-1133-D5BE-E22980F7F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168" y="3243253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3AB450CC-CE85-8D38-4AC6-3EE8B96C931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8282" y="455451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" name="Picture 21" descr="Risultati immagini per normal distribution">
            <a:extLst>
              <a:ext uri="{FF2B5EF4-FFF2-40B4-BE49-F238E27FC236}">
                <a16:creationId xmlns:a16="http://schemas.microsoft.com/office/drawing/2014/main" id="{108ADE07-2E70-828D-6018-54CE83E70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34" y="4029056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AutoShape 23">
            <a:extLst>
              <a:ext uri="{FF2B5EF4-FFF2-40B4-BE49-F238E27FC236}">
                <a16:creationId xmlns:a16="http://schemas.microsoft.com/office/drawing/2014/main" id="{FABAED07-632A-FE51-AAB8-0ACB2EA91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234" y="4887894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47" name="Line 27">
            <a:extLst>
              <a:ext uri="{FF2B5EF4-FFF2-40B4-BE49-F238E27FC236}">
                <a16:creationId xmlns:a16="http://schemas.microsoft.com/office/drawing/2014/main" id="{BEAE1A4C-E42C-CFA5-9BF8-BD18749A7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434" y="3243253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40">
            <a:extLst>
              <a:ext uri="{FF2B5EF4-FFF2-40B4-BE49-F238E27FC236}">
                <a16:creationId xmlns:a16="http://schemas.microsoft.com/office/drawing/2014/main" id="{60F0C54D-32AD-4ED5-B015-A75E4EC0E2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1834" y="4554519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D2663307-37B5-B662-2895-3E5F0F6BB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5" y="1844953"/>
            <a:ext cx="465308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/>
              <a:t>3. </a:t>
            </a:r>
            <a:r>
              <a:rPr lang="el-GR" sz="1650" dirty="0"/>
              <a:t>ε</a:t>
            </a:r>
            <a:r>
              <a:rPr lang="it-IT" sz="1650" baseline="-25000" dirty="0" err="1"/>
              <a:t>ik</a:t>
            </a:r>
            <a:r>
              <a:rPr lang="it-IT" altLang="it-IT" sz="1650" dirty="0">
                <a:latin typeface="+mn-lt"/>
                <a:cs typeface="Times New Roman" panose="02020603050405020304" pitchFamily="18" charset="0"/>
              </a:rPr>
              <a:t>:</a:t>
            </a:r>
            <a:r>
              <a:rPr lang="it-IT" altLang="it-IT" sz="1650" dirty="0">
                <a:latin typeface="+mn-lt"/>
              </a:rPr>
              <a:t> the </a:t>
            </a:r>
            <a:r>
              <a:rPr lang="it-IT" altLang="it-IT" sz="1650" i="1" dirty="0">
                <a:latin typeface="+mn-lt"/>
              </a:rPr>
              <a:t>random</a:t>
            </a:r>
            <a:r>
              <a:rPr lang="it-IT" altLang="it-IT" sz="1650" dirty="0">
                <a:latin typeface="+mn-lt"/>
              </a:rPr>
              <a:t> part of the model (i.e. </a:t>
            </a:r>
            <a:r>
              <a:rPr lang="it-IT" altLang="it-IT" sz="1650" dirty="0" err="1">
                <a:latin typeface="+mn-lt"/>
              </a:rPr>
              <a:t>error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term</a:t>
            </a:r>
            <a:r>
              <a:rPr lang="it-IT" altLang="it-IT" sz="1650" dirty="0">
                <a:latin typeface="+mn-lt"/>
              </a:rPr>
              <a:t> of the model). </a:t>
            </a:r>
            <a:r>
              <a:rPr lang="it-IT" altLang="it-IT" sz="1650" dirty="0" err="1">
                <a:latin typeface="+mn-lt"/>
              </a:rPr>
              <a:t>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is</a:t>
            </a:r>
            <a:r>
              <a:rPr lang="it-IT" altLang="it-IT" sz="1650" dirty="0">
                <a:latin typeface="+mn-lt"/>
              </a:rPr>
              <a:t> a blanket </a:t>
            </a:r>
            <a:r>
              <a:rPr lang="it-IT" altLang="it-IT" sz="1650" dirty="0" err="1">
                <a:latin typeface="+mn-lt"/>
              </a:rPr>
              <a:t>characterization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uniqueness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k</a:t>
            </a:r>
            <a:r>
              <a:rPr lang="it-IT" altLang="it-IT" sz="1650" baseline="-25000" dirty="0" err="1">
                <a:latin typeface="+mn-lt"/>
              </a:rPr>
              <a:t>th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unit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assigned</a:t>
            </a:r>
            <a:r>
              <a:rPr lang="it-IT" altLang="it-IT" sz="1650" dirty="0">
                <a:latin typeface="+mn-lt"/>
              </a:rPr>
              <a:t> to group i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1EEA44-B0AA-E1F5-4C1E-08762CBF7633}"/>
              </a:ext>
            </a:extLst>
          </p:cNvPr>
          <p:cNvSpPr txBox="1"/>
          <p:nvPr/>
        </p:nvSpPr>
        <p:spPr>
          <a:xfrm>
            <a:off x="5275811" y="3238801"/>
            <a:ext cx="523744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𝝁</a:t>
            </a:r>
          </a:p>
        </p:txBody>
      </p:sp>
      <p:sp>
        <p:nvSpPr>
          <p:cNvPr id="51" name="CasellaDiTesto 3">
            <a:extLst>
              <a:ext uri="{FF2B5EF4-FFF2-40B4-BE49-F238E27FC236}">
                <a16:creationId xmlns:a16="http://schemas.microsoft.com/office/drawing/2014/main" id="{F22D9C48-0DF5-CD6B-130B-191DF48E6CF0}"/>
              </a:ext>
            </a:extLst>
          </p:cNvPr>
          <p:cNvSpPr txBox="1"/>
          <p:nvPr/>
        </p:nvSpPr>
        <p:spPr>
          <a:xfrm>
            <a:off x="-1" y="5303845"/>
            <a:ext cx="12191561" cy="1558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it-IT" sz="2000" b="1" dirty="0" err="1"/>
              <a:t>A</a:t>
            </a:r>
            <a:r>
              <a:rPr lang="it-IT" sz="2000" b="1" dirty="0" err="1">
                <a:latin typeface="+mn-lt"/>
              </a:rPr>
              <a:t>ssumptions</a:t>
            </a:r>
            <a:r>
              <a:rPr lang="it-IT" sz="2000" b="1" dirty="0">
                <a:latin typeface="+mn-lt"/>
              </a:rPr>
              <a:t> of ANOVA (</a:t>
            </a:r>
            <a:r>
              <a:rPr lang="it-IT" sz="2000" b="1" dirty="0" err="1">
                <a:latin typeface="+mn-lt"/>
              </a:rPr>
              <a:t>ANalysis</a:t>
            </a:r>
            <a:r>
              <a:rPr lang="it-IT" sz="2000" b="1" dirty="0">
                <a:latin typeface="+mn-lt"/>
              </a:rPr>
              <a:t> Of </a:t>
            </a:r>
            <a:r>
              <a:rPr lang="it-IT" sz="2000" b="1" dirty="0" err="1">
                <a:latin typeface="+mn-lt"/>
              </a:rPr>
              <a:t>VAriance</a:t>
            </a:r>
            <a:r>
              <a:rPr lang="it-IT" sz="2000" b="1" dirty="0">
                <a:latin typeface="+mn-lt"/>
              </a:rPr>
              <a:t>) models are the following: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it-IT" sz="2000" dirty="0">
                <a:latin typeface="+mn-lt"/>
              </a:rPr>
              <a:t>The </a:t>
            </a:r>
            <a:r>
              <a:rPr lang="it-IT" sz="2000" dirty="0" err="1">
                <a:latin typeface="+mn-lt"/>
              </a:rPr>
              <a:t>effect</a:t>
            </a:r>
            <a:r>
              <a:rPr lang="it-IT" sz="2000" dirty="0">
                <a:latin typeface="+mn-lt"/>
              </a:rPr>
              <a:t> of </a:t>
            </a:r>
            <a:r>
              <a:rPr lang="it-IT" sz="2000" dirty="0" err="1">
                <a:latin typeface="+mn-lt"/>
              </a:rPr>
              <a:t>each</a:t>
            </a:r>
            <a:r>
              <a:rPr lang="it-IT" sz="2000" dirty="0">
                <a:latin typeface="+mn-lt"/>
              </a:rPr>
              <a:t> treatment </a:t>
            </a:r>
            <a:r>
              <a:rPr lang="it-IT" sz="2000" dirty="0" err="1">
                <a:latin typeface="+mn-lt"/>
              </a:rPr>
              <a:t>level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/>
              <a:t>i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additive on </a:t>
            </a:r>
            <a:r>
              <a:rPr lang="en-US" sz="2000" dirty="0"/>
              <a:t>𝝁 (i.e. population mean) parameter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el-GR" sz="2000" dirty="0">
                <a:latin typeface="+mn-lt"/>
              </a:rPr>
              <a:t>ε</a:t>
            </a:r>
            <a:r>
              <a:rPr lang="it-IT" sz="2000" baseline="-25000" dirty="0" err="1">
                <a:latin typeface="+mn-lt"/>
              </a:rPr>
              <a:t>ik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assumed</a:t>
            </a:r>
            <a:r>
              <a:rPr lang="it-IT" sz="2000" dirty="0">
                <a:latin typeface="+mn-lt"/>
              </a:rPr>
              <a:t> to be </a:t>
            </a:r>
            <a:r>
              <a:rPr lang="it-IT" sz="2000" dirty="0" err="1">
                <a:latin typeface="+mn-lt"/>
              </a:rPr>
              <a:t>independent</a:t>
            </a:r>
            <a:r>
              <a:rPr lang="it-IT" sz="2000" dirty="0">
                <a:latin typeface="+mn-lt"/>
              </a:rPr>
              <a:t> of one </a:t>
            </a:r>
            <a:r>
              <a:rPr lang="it-IT" sz="2000" dirty="0" err="1">
                <a:latin typeface="+mn-lt"/>
              </a:rPr>
              <a:t>another</a:t>
            </a:r>
            <a:r>
              <a:rPr lang="it-IT" sz="2000" dirty="0">
                <a:latin typeface="+mn-lt"/>
              </a:rPr>
              <a:t> and </a:t>
            </a:r>
            <a:r>
              <a:rPr lang="it-IT" sz="2000" dirty="0" err="1">
                <a:latin typeface="+mn-lt"/>
              </a:rPr>
              <a:t>normally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distributed</a:t>
            </a:r>
            <a:r>
              <a:rPr lang="it-IT" sz="2000" dirty="0">
                <a:latin typeface="+mn-lt"/>
              </a:rPr>
              <a:t> with </a:t>
            </a:r>
            <a:r>
              <a:rPr lang="it-IT" sz="2000" dirty="0" err="1">
                <a:latin typeface="+mn-lt"/>
              </a:rPr>
              <a:t>mean</a:t>
            </a:r>
            <a:r>
              <a:rPr lang="it-IT" sz="2000" dirty="0">
                <a:latin typeface="+mn-lt"/>
              </a:rPr>
              <a:t> = 0 and common standard </a:t>
            </a:r>
            <a:r>
              <a:rPr lang="it-IT" sz="2000" dirty="0" err="1">
                <a:latin typeface="+mn-lt"/>
              </a:rPr>
              <a:t>deviation</a:t>
            </a:r>
            <a:r>
              <a:rPr lang="it-IT" sz="2000" dirty="0">
                <a:latin typeface="+mn-lt"/>
              </a:rPr>
              <a:t> = </a:t>
            </a:r>
            <a:r>
              <a:rPr lang="el-GR" altLang="it-IT" sz="2000" dirty="0">
                <a:latin typeface="+mn-lt"/>
                <a:cs typeface="Times New Roman" panose="02020603050405020304" pitchFamily="18" charset="0"/>
              </a:rPr>
              <a:t>σ</a:t>
            </a:r>
            <a:endParaRPr lang="el-GR" altLang="it-IT" sz="2000" baseline="-25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3" name="Text Box 33">
            <a:extLst>
              <a:ext uri="{FF2B5EF4-FFF2-40B4-BE49-F238E27FC236}">
                <a16:creationId xmlns:a16="http://schemas.microsoft.com/office/drawing/2014/main" id="{A51EE7B0-A934-AE05-D5D3-0B62D243D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506" y="3228249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Box 33">
            <a:extLst>
              <a:ext uri="{FF2B5EF4-FFF2-40B4-BE49-F238E27FC236}">
                <a16:creationId xmlns:a16="http://schemas.microsoft.com/office/drawing/2014/main" id="{FB42D482-37F4-E3B6-3886-31AFD7E15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3106" y="3228250"/>
            <a:ext cx="974226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20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0CE04-D86D-6FC1-81E8-BFF66006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33EB4-3A7A-ECBB-CA0C-4CA988F6122B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5</a:t>
            </a:fld>
            <a:endParaRPr lang="en-US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1E01CB-BD0D-9350-7F28-30663CAA4F54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one-way ANOVA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7765A-8BED-1C52-E2CF-B2E1A7A975B1}"/>
              </a:ext>
            </a:extLst>
          </p:cNvPr>
          <p:cNvSpPr txBox="1"/>
          <p:nvPr/>
        </p:nvSpPr>
        <p:spPr>
          <a:xfrm>
            <a:off x="142875" y="971550"/>
            <a:ext cx="4441481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Hypothesis to test: </a:t>
            </a:r>
            <a:r>
              <a:rPr lang="en-GB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… = </a:t>
            </a:r>
            <a:r>
              <a:rPr lang="en-GB" altLang="it-IT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 err="1">
                <a:cs typeface="Times New Roman" panose="02020603050405020304" pitchFamily="18" charset="0"/>
              </a:rPr>
              <a:t>n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0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CE80C4-F03E-627B-4D81-1174860425D1}"/>
              </a:ext>
            </a:extLst>
          </p:cNvPr>
          <p:cNvSpPr txBox="1"/>
          <p:nvPr/>
        </p:nvSpPr>
        <p:spPr>
          <a:xfrm>
            <a:off x="138112" y="1777701"/>
            <a:ext cx="4057650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Test statistic: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C6DBCF-4D34-91B5-9A9F-2683031ADE86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58CB1E-982F-49E1-BCEC-921BFAADD525}"/>
              </a:ext>
            </a:extLst>
          </p:cNvPr>
          <p:cNvSpPr/>
          <p:nvPr/>
        </p:nvSpPr>
        <p:spPr>
          <a:xfrm>
            <a:off x="6015041" y="2521459"/>
            <a:ext cx="1128712" cy="37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7236C07-A8E2-DE10-CF14-4A63F499A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3043"/>
              </p:ext>
            </p:extLst>
          </p:nvPr>
        </p:nvGraphicFramePr>
        <p:xfrm>
          <a:off x="180974" y="2383208"/>
          <a:ext cx="1160621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337">
                  <a:extLst>
                    <a:ext uri="{9D8B030D-6E8A-4147-A177-3AD203B41FA5}">
                      <a16:colId xmlns:a16="http://schemas.microsoft.com/office/drawing/2014/main" val="1880564415"/>
                    </a:ext>
                  </a:extLst>
                </a:gridCol>
                <a:gridCol w="2395232">
                  <a:extLst>
                    <a:ext uri="{9D8B030D-6E8A-4147-A177-3AD203B41FA5}">
                      <a16:colId xmlns:a16="http://schemas.microsoft.com/office/drawing/2014/main" val="3674219650"/>
                    </a:ext>
                  </a:extLst>
                </a:gridCol>
                <a:gridCol w="2051754">
                  <a:extLst>
                    <a:ext uri="{9D8B030D-6E8A-4147-A177-3AD203B41FA5}">
                      <a16:colId xmlns:a16="http://schemas.microsoft.com/office/drawing/2014/main" val="1971406371"/>
                    </a:ext>
                  </a:extLst>
                </a:gridCol>
                <a:gridCol w="2063579">
                  <a:extLst>
                    <a:ext uri="{9D8B030D-6E8A-4147-A177-3AD203B41FA5}">
                      <a16:colId xmlns:a16="http://schemas.microsoft.com/office/drawing/2014/main" val="768483337"/>
                    </a:ext>
                  </a:extLst>
                </a:gridCol>
                <a:gridCol w="1865870">
                  <a:extLst>
                    <a:ext uri="{9D8B030D-6E8A-4147-A177-3AD203B41FA5}">
                      <a16:colId xmlns:a16="http://schemas.microsoft.com/office/drawing/2014/main" val="3760207629"/>
                    </a:ext>
                  </a:extLst>
                </a:gridCol>
                <a:gridCol w="1370440">
                  <a:extLst>
                    <a:ext uri="{9D8B030D-6E8A-4147-A177-3AD203B41FA5}">
                      <a16:colId xmlns:a16="http://schemas.microsoft.com/office/drawing/2014/main" val="143061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of variation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Sum of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Degrees of freedom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Mean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df1,df2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p-value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29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Treatment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SSB = 𝝨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(m</a:t>
                      </a:r>
                      <a:r>
                        <a:rPr lang="en-US" baseline="-25000" dirty="0"/>
                        <a:t>i</a:t>
                      </a:r>
                      <a:r>
                        <a:rPr lang="en-US" baseline="0" dirty="0"/>
                        <a:t> - M)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</a:t>
                      </a:r>
                      <a:r>
                        <a:rPr lang="en-US" baseline="-25000" dirty="0"/>
                        <a:t>1 </a:t>
                      </a:r>
                      <a:r>
                        <a:rPr lang="en-US" dirty="0"/>
                        <a:t>= n -1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MSB = SSB / df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MSB 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50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Residuals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SSE = 𝝨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𝝨</a:t>
                      </a:r>
                      <a:r>
                        <a:rPr lang="en-US" baseline="-25000" dirty="0"/>
                        <a:t>k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ik</a:t>
                      </a:r>
                      <a:r>
                        <a:rPr lang="en-US" dirty="0"/>
                        <a:t> – m</a:t>
                      </a:r>
                      <a:r>
                        <a:rPr lang="en-US" baseline="-25000" dirty="0"/>
                        <a:t>i</a:t>
                      </a:r>
                      <a:r>
                        <a:rPr lang="en-US" dirty="0"/>
                        <a:t>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 = N - 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MSE = SSE / df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8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SST = SSB + 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31924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637FC8F6-9D82-D76A-0BE7-1941BBA6E154}"/>
              </a:ext>
            </a:extLst>
          </p:cNvPr>
          <p:cNvSpPr txBox="1"/>
          <p:nvPr/>
        </p:nvSpPr>
        <p:spPr>
          <a:xfrm>
            <a:off x="138112" y="4484605"/>
            <a:ext cx="749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ANOVA divides the total variation in the response into parts.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B10D50B0-06EE-19ED-44CC-2F2EFEB2C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843037"/>
              </p:ext>
            </p:extLst>
          </p:nvPr>
        </p:nvGraphicFramePr>
        <p:xfrm>
          <a:off x="138113" y="5201057"/>
          <a:ext cx="116490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037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5114925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5472112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 function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should fit our data to the ANOVA model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fitModel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GB" sz="1800" b="0" i="0" u="none" strike="noStrike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Treatment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data=</a:t>
                      </a:r>
                      <a:r>
                        <a:rPr lang="en-GB" sz="1800" b="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can get R to produce an ANOVA table 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anova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fitModel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45470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DB0E00F0-22EA-55E6-9DC1-5EDD2E2863A2}"/>
              </a:ext>
            </a:extLst>
          </p:cNvPr>
          <p:cNvSpPr txBox="1"/>
          <p:nvPr/>
        </p:nvSpPr>
        <p:spPr>
          <a:xfrm>
            <a:off x="138111" y="4138609"/>
            <a:ext cx="798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Legend: m</a:t>
            </a:r>
            <a:r>
              <a:rPr lang="en-US" baseline="-25000" dirty="0"/>
              <a:t>i</a:t>
            </a:r>
            <a:r>
              <a:rPr lang="en-US" dirty="0"/>
              <a:t> is the sample mean of group </a:t>
            </a:r>
            <a:r>
              <a:rPr lang="en-US" dirty="0" err="1"/>
              <a:t>i</a:t>
            </a:r>
            <a:r>
              <a:rPr lang="en-US" dirty="0"/>
              <a:t>. M is the overall mean response</a:t>
            </a:r>
          </a:p>
        </p:txBody>
      </p:sp>
    </p:spTree>
    <p:extLst>
      <p:ext uri="{BB962C8B-B14F-4D97-AF65-F5344CB8AC3E}">
        <p14:creationId xmlns:p14="http://schemas.microsoft.com/office/powerpoint/2010/main" val="362913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0EDE7-3A16-A45F-C53F-0A1D351FC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87432C-28DD-4D39-053A-0E95E471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1AC56C-DB42-B254-02D8-154150CE166F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6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D418D6-FBE3-169E-4F4E-B940A8B0DAFD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two-way ANOVA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F38CE20-5553-A208-542B-100378E98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964" y="2063630"/>
            <a:ext cx="174539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it-IT" alt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el-GR" alt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C5DBA9D7-78FF-2C0C-8D93-5282E8FD8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725" y="1021016"/>
            <a:ext cx="465308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50" dirty="0"/>
              <a:t>1. The </a:t>
            </a:r>
            <a:r>
              <a:rPr lang="it-IT" altLang="it-IT" sz="1650" dirty="0" err="1"/>
              <a:t>unit</a:t>
            </a:r>
            <a:r>
              <a:rPr lang="it-IT" altLang="it-IT" sz="1650" dirty="0"/>
              <a:t> k (e.g. mouse), k = 1,…,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; </a:t>
            </a:r>
            <a:r>
              <a:rPr lang="it-IT" altLang="it-IT" sz="1650" dirty="0" err="1"/>
              <a:t>N</a:t>
            </a:r>
            <a:r>
              <a:rPr lang="it-IT" altLang="it-IT" sz="1650" dirty="0"/>
              <a:t> = 𝝨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 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 </a:t>
            </a:r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5FC2AED1-939F-F512-BB1D-09EA88D250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11168" y="4879752"/>
            <a:ext cx="3375941" cy="173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6" name="CasellaDiTesto 39">
            <a:extLst>
              <a:ext uri="{FF2B5EF4-FFF2-40B4-BE49-F238E27FC236}">
                <a16:creationId xmlns:a16="http://schemas.microsoft.com/office/drawing/2014/main" id="{D434F913-728C-0D2B-2D8A-0BABB263E03D}"/>
              </a:ext>
            </a:extLst>
          </p:cNvPr>
          <p:cNvSpPr txBox="1"/>
          <p:nvPr/>
        </p:nvSpPr>
        <p:spPr>
          <a:xfrm>
            <a:off x="7241058" y="989321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ijk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l-GR" sz="2200" b="1" dirty="0"/>
              <a:t>μ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dirty="0"/>
              <a:t> + 𝜼</a:t>
            </a:r>
            <a:r>
              <a:rPr lang="it-IT" sz="2200" baseline="-25000" dirty="0" err="1"/>
              <a:t>j</a:t>
            </a:r>
            <a:r>
              <a:rPr lang="it-IT" sz="2200" dirty="0"/>
              <a:t> + </a:t>
            </a:r>
            <a:r>
              <a:rPr lang="el-GR" sz="2200" dirty="0"/>
              <a:t>ε</a:t>
            </a:r>
            <a:r>
              <a:rPr lang="it-IT" sz="2200" baseline="-25000" dirty="0" err="1"/>
              <a:t>ijk</a:t>
            </a:r>
            <a:endParaRPr lang="it-IT" sz="2200" baseline="-25000" dirty="0"/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34642644-32C7-DE3D-40BD-C6895BF11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12" y="1475201"/>
            <a:ext cx="7318043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2. </a:t>
            </a:r>
            <a:r>
              <a:rPr lang="el-GR" altLang="it-IT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1650" baseline="-25000" dirty="0">
                <a:latin typeface="+mn-lt"/>
                <a:cs typeface="Times New Roman" panose="02020603050405020304" pitchFamily="18" charset="0"/>
              </a:rPr>
              <a:t>i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treatment i, i = 1,…,</a:t>
            </a:r>
            <a:r>
              <a:rPr lang="it-IT" altLang="it-IT" sz="1650" dirty="0" err="1">
                <a:latin typeface="+mn-lt"/>
              </a:rPr>
              <a:t>n</a:t>
            </a:r>
            <a:r>
              <a:rPr lang="it-IT" altLang="it-IT" sz="1650" dirty="0">
                <a:latin typeface="+mn-lt"/>
              </a:rPr>
              <a:t>; </a:t>
            </a:r>
            <a:r>
              <a:rPr lang="en-GB" altLang="it-IT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𝝶</a:t>
            </a:r>
            <a:r>
              <a:rPr lang="en-GB" altLang="it-IT" sz="165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treatment j, j = 1,…,</a:t>
            </a:r>
            <a:r>
              <a:rPr lang="it-IT" altLang="it-IT" sz="1650" dirty="0" err="1">
                <a:latin typeface="+mn-lt"/>
              </a:rPr>
              <a:t>r</a:t>
            </a:r>
            <a:r>
              <a:rPr lang="it-IT" altLang="it-IT" sz="1650" dirty="0">
                <a:latin typeface="+mn-lt"/>
              </a:rPr>
              <a:t>  </a:t>
            </a:r>
            <a:endParaRPr lang="it-IT" altLang="it-IT" sz="1650" baseline="-25000" dirty="0">
              <a:latin typeface="+mn-lt"/>
            </a:endParaRPr>
          </a:p>
        </p:txBody>
      </p:sp>
      <p:sp>
        <p:nvSpPr>
          <p:cNvPr id="28" name="Line 24">
            <a:extLst>
              <a:ext uri="{FF2B5EF4-FFF2-40B4-BE49-F238E27FC236}">
                <a16:creationId xmlns:a16="http://schemas.microsoft.com/office/drawing/2014/main" id="{2B52D7E8-1C16-4524-9BE1-C0C859E64DC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88256" y="4897368"/>
            <a:ext cx="1294259" cy="113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oval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1D3D69-FBF8-0785-0565-ACC226C54231}"/>
              </a:ext>
            </a:extLst>
          </p:cNvPr>
          <p:cNvCxnSpPr>
            <a:cxnSpLocks/>
          </p:cNvCxnSpPr>
          <p:nvPr/>
        </p:nvCxnSpPr>
        <p:spPr>
          <a:xfrm>
            <a:off x="5538661" y="2982077"/>
            <a:ext cx="0" cy="15122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Line 24">
            <a:extLst>
              <a:ext uri="{FF2B5EF4-FFF2-40B4-BE49-F238E27FC236}">
                <a16:creationId xmlns:a16="http://schemas.microsoft.com/office/drawing/2014/main" id="{39363B86-BFE1-9619-4A35-9FCD1CAE6F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3011" y="4902680"/>
            <a:ext cx="33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34" name="Picture 21" descr="Risultati immagini per normal distribution">
            <a:extLst>
              <a:ext uri="{FF2B5EF4-FFF2-40B4-BE49-F238E27FC236}">
                <a16:creationId xmlns:a16="http://schemas.microsoft.com/office/drawing/2014/main" id="{59C57889-7CA6-D134-C13F-3722C441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888" y="581568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23">
            <a:extLst>
              <a:ext uri="{FF2B5EF4-FFF2-40B4-BE49-F238E27FC236}">
                <a16:creationId xmlns:a16="http://schemas.microsoft.com/office/drawing/2014/main" id="{BBB9A469-669E-6E04-56AC-75A052C77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88" y="667452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36" name="Line 27">
            <a:extLst>
              <a:ext uri="{FF2B5EF4-FFF2-40B4-BE49-F238E27FC236}">
                <a16:creationId xmlns:a16="http://schemas.microsoft.com/office/drawing/2014/main" id="{259C2072-F589-9CC0-95FC-491B7FFBE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8488" y="502988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40">
            <a:extLst>
              <a:ext uri="{FF2B5EF4-FFF2-40B4-BE49-F238E27FC236}">
                <a16:creationId xmlns:a16="http://schemas.microsoft.com/office/drawing/2014/main" id="{CE431DB8-7B19-EC2F-8D9F-4CDBDD91E4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59888" y="634114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9" name="Picture 21" descr="Risultati immagini per normal distribution">
            <a:extLst>
              <a:ext uri="{FF2B5EF4-FFF2-40B4-BE49-F238E27FC236}">
                <a16:creationId xmlns:a16="http://schemas.microsoft.com/office/drawing/2014/main" id="{C0642702-4D3B-C4AA-0FC2-29284C1D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9" y="5810909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AutoShape 23">
            <a:extLst>
              <a:ext uri="{FF2B5EF4-FFF2-40B4-BE49-F238E27FC236}">
                <a16:creationId xmlns:a16="http://schemas.microsoft.com/office/drawing/2014/main" id="{503F53F0-44AD-C765-A87E-D4A6170E3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968" y="66840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41" name="Line 27">
            <a:extLst>
              <a:ext uri="{FF2B5EF4-FFF2-40B4-BE49-F238E27FC236}">
                <a16:creationId xmlns:a16="http://schemas.microsoft.com/office/drawing/2014/main" id="{86D6C8F1-422A-32BD-1975-D7BE9D7D18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168" y="50394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Line 40">
            <a:extLst>
              <a:ext uri="{FF2B5EF4-FFF2-40B4-BE49-F238E27FC236}">
                <a16:creationId xmlns:a16="http://schemas.microsoft.com/office/drawing/2014/main" id="{AF7E95CF-7A45-7CFB-9F52-3148E438DBA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8282" y="635066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" name="Picture 21" descr="Risultati immagini per normal distribution">
            <a:extLst>
              <a:ext uri="{FF2B5EF4-FFF2-40B4-BE49-F238E27FC236}">
                <a16:creationId xmlns:a16="http://schemas.microsoft.com/office/drawing/2014/main" id="{D20CC6D5-9DB2-A527-EB3D-857856FF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34" y="5825205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AutoShape 23">
            <a:extLst>
              <a:ext uri="{FF2B5EF4-FFF2-40B4-BE49-F238E27FC236}">
                <a16:creationId xmlns:a16="http://schemas.microsoft.com/office/drawing/2014/main" id="{6252F88F-97E2-3641-0E98-46149E5B6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234" y="66840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47" name="Line 27">
            <a:extLst>
              <a:ext uri="{FF2B5EF4-FFF2-40B4-BE49-F238E27FC236}">
                <a16:creationId xmlns:a16="http://schemas.microsoft.com/office/drawing/2014/main" id="{1E636325-760C-6CBC-B0DB-66F6A273CA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434" y="50394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Line 40">
            <a:extLst>
              <a:ext uri="{FF2B5EF4-FFF2-40B4-BE49-F238E27FC236}">
                <a16:creationId xmlns:a16="http://schemas.microsoft.com/office/drawing/2014/main" id="{7BCF4F7E-FF74-524A-F804-60BBE3F35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1834" y="635066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244F18AD-6480-6B70-636D-0A642E6F4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10" y="1915292"/>
            <a:ext cx="465308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/>
              <a:t>3. </a:t>
            </a:r>
            <a:r>
              <a:rPr lang="el-GR" sz="1650" dirty="0"/>
              <a:t>ε</a:t>
            </a:r>
            <a:r>
              <a:rPr lang="it-IT" sz="1650" baseline="-25000" dirty="0" err="1"/>
              <a:t>ijk</a:t>
            </a:r>
            <a:r>
              <a:rPr lang="it-IT" altLang="it-IT" sz="1650" dirty="0">
                <a:latin typeface="+mn-lt"/>
                <a:cs typeface="Times New Roman" panose="02020603050405020304" pitchFamily="18" charset="0"/>
              </a:rPr>
              <a:t>:</a:t>
            </a:r>
            <a:r>
              <a:rPr lang="it-IT" altLang="it-IT" sz="1650" dirty="0">
                <a:latin typeface="+mn-lt"/>
              </a:rPr>
              <a:t> the </a:t>
            </a:r>
            <a:r>
              <a:rPr lang="it-IT" altLang="it-IT" sz="1650" i="1" dirty="0">
                <a:latin typeface="+mn-lt"/>
              </a:rPr>
              <a:t>random</a:t>
            </a:r>
            <a:r>
              <a:rPr lang="it-IT" altLang="it-IT" sz="1650" dirty="0">
                <a:latin typeface="+mn-lt"/>
              </a:rPr>
              <a:t> part of the model (i.e. </a:t>
            </a:r>
            <a:r>
              <a:rPr lang="it-IT" altLang="it-IT" sz="1650" dirty="0" err="1">
                <a:latin typeface="+mn-lt"/>
              </a:rPr>
              <a:t>error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term</a:t>
            </a:r>
            <a:r>
              <a:rPr lang="it-IT" altLang="it-IT" sz="1650" dirty="0">
                <a:latin typeface="+mn-lt"/>
              </a:rPr>
              <a:t> of the model). </a:t>
            </a:r>
            <a:r>
              <a:rPr lang="it-IT" altLang="it-IT" sz="1650" dirty="0" err="1">
                <a:latin typeface="+mn-lt"/>
              </a:rPr>
              <a:t>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is</a:t>
            </a:r>
            <a:r>
              <a:rPr lang="it-IT" altLang="it-IT" sz="1650" dirty="0">
                <a:latin typeface="+mn-lt"/>
              </a:rPr>
              <a:t> a blanket </a:t>
            </a:r>
            <a:r>
              <a:rPr lang="it-IT" altLang="it-IT" sz="1650" dirty="0" err="1">
                <a:latin typeface="+mn-lt"/>
              </a:rPr>
              <a:t>characterization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uniqueness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k</a:t>
            </a:r>
            <a:r>
              <a:rPr lang="it-IT" altLang="it-IT" sz="1650" baseline="-25000" dirty="0" err="1">
                <a:latin typeface="+mn-lt"/>
              </a:rPr>
              <a:t>th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unit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assigned</a:t>
            </a:r>
            <a:r>
              <a:rPr lang="it-IT" altLang="it-IT" sz="1650" dirty="0">
                <a:latin typeface="+mn-lt"/>
              </a:rPr>
              <a:t> to group </a:t>
            </a:r>
            <a:r>
              <a:rPr lang="it-IT" altLang="it-IT" sz="1650" dirty="0" err="1">
                <a:latin typeface="+mn-lt"/>
              </a:rPr>
              <a:t>ij</a:t>
            </a:r>
            <a:endParaRPr lang="it-IT" altLang="it-IT" sz="1650" dirty="0"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B0DD11-0C34-A18A-8CAE-5815665D1CEB}"/>
              </a:ext>
            </a:extLst>
          </p:cNvPr>
          <p:cNvSpPr txBox="1"/>
          <p:nvPr/>
        </p:nvSpPr>
        <p:spPr>
          <a:xfrm>
            <a:off x="5275811" y="4663148"/>
            <a:ext cx="523744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𝝁</a:t>
            </a:r>
          </a:p>
        </p:txBody>
      </p:sp>
      <p:pic>
        <p:nvPicPr>
          <p:cNvPr id="11" name="Picture 21" descr="Risultati immagini per normal distribution">
            <a:extLst>
              <a:ext uri="{FF2B5EF4-FFF2-40B4-BE49-F238E27FC236}">
                <a16:creationId xmlns:a16="http://schemas.microsoft.com/office/drawing/2014/main" id="{640DD0E9-91C3-CED1-4B8B-02823D366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1" y="3727553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23">
            <a:extLst>
              <a:ext uri="{FF2B5EF4-FFF2-40B4-BE49-F238E27FC236}">
                <a16:creationId xmlns:a16="http://schemas.microsoft.com/office/drawing/2014/main" id="{54227BB9-8D77-5ADD-52BD-2564A59D8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994" y="458310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6" name="Line 27">
            <a:extLst>
              <a:ext uri="{FF2B5EF4-FFF2-40B4-BE49-F238E27FC236}">
                <a16:creationId xmlns:a16="http://schemas.microsoft.com/office/drawing/2014/main" id="{E3036BC6-0F40-3B1B-7AA6-DA4CAB1EDA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4200" y="2956046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40">
            <a:extLst>
              <a:ext uri="{FF2B5EF4-FFF2-40B4-BE49-F238E27FC236}">
                <a16:creationId xmlns:a16="http://schemas.microsoft.com/office/drawing/2014/main" id="{B3C2CDBD-6CE3-17D8-BA62-3D2DB04B1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1314" y="426730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6" name="Picture 21" descr="Risultati immagini per normal distribution">
            <a:extLst>
              <a:ext uri="{FF2B5EF4-FFF2-40B4-BE49-F238E27FC236}">
                <a16:creationId xmlns:a16="http://schemas.microsoft.com/office/drawing/2014/main" id="{04974B67-4248-A8A1-87A3-0965212B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608" y="373484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AutoShape 23">
            <a:extLst>
              <a:ext uri="{FF2B5EF4-FFF2-40B4-BE49-F238E27FC236}">
                <a16:creationId xmlns:a16="http://schemas.microsoft.com/office/drawing/2014/main" id="{06DB87A3-018C-59A8-F2EC-0CB00A932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4008" y="4611267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78" name="Line 27">
            <a:extLst>
              <a:ext uri="{FF2B5EF4-FFF2-40B4-BE49-F238E27FC236}">
                <a16:creationId xmlns:a16="http://schemas.microsoft.com/office/drawing/2014/main" id="{AEA25969-FDA8-B2B0-E43C-06B27D7DA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00208" y="294904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Line 40">
            <a:extLst>
              <a:ext uri="{FF2B5EF4-FFF2-40B4-BE49-F238E27FC236}">
                <a16:creationId xmlns:a16="http://schemas.microsoft.com/office/drawing/2014/main" id="{ECDF1F93-F216-EC44-D496-ECC1AF174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71608" y="426030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1" name="Picture 21" descr="Risultati immagini per normal distribution">
            <a:extLst>
              <a:ext uri="{FF2B5EF4-FFF2-40B4-BE49-F238E27FC236}">
                <a16:creationId xmlns:a16="http://schemas.microsoft.com/office/drawing/2014/main" id="{C966AF87-1A2F-3C9E-B4F7-147FAD57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54" y="3761948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AutoShape 23">
            <a:extLst>
              <a:ext uri="{FF2B5EF4-FFF2-40B4-BE49-F238E27FC236}">
                <a16:creationId xmlns:a16="http://schemas.microsoft.com/office/drawing/2014/main" id="{FD2E10B7-467D-9346-EA54-CD46B3A97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954" y="4603201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F4E53620-D1F3-8460-BF97-A34D45CD05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2154" y="2976145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Line 40">
            <a:extLst>
              <a:ext uri="{FF2B5EF4-FFF2-40B4-BE49-F238E27FC236}">
                <a16:creationId xmlns:a16="http://schemas.microsoft.com/office/drawing/2014/main" id="{0F6CDCF0-6023-526C-28A8-F60BD0D5E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3554" y="428741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Text Box 33">
            <a:extLst>
              <a:ext uri="{FF2B5EF4-FFF2-40B4-BE49-F238E27FC236}">
                <a16:creationId xmlns:a16="http://schemas.microsoft.com/office/drawing/2014/main" id="{3F1D1FDE-949C-84D0-CE1D-7B7D08A3E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0" y="5062918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 Box 33">
            <a:extLst>
              <a:ext uri="{FF2B5EF4-FFF2-40B4-BE49-F238E27FC236}">
                <a16:creationId xmlns:a16="http://schemas.microsoft.com/office/drawing/2014/main" id="{CCB4D4C9-1B19-8160-CE52-135023F24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257" y="5057056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33">
            <a:extLst>
              <a:ext uri="{FF2B5EF4-FFF2-40B4-BE49-F238E27FC236}">
                <a16:creationId xmlns:a16="http://schemas.microsoft.com/office/drawing/2014/main" id="{08DDF9BC-9480-6804-0A89-6FCB7C3CC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6581" y="5051192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 Box 33">
            <a:extLst>
              <a:ext uri="{FF2B5EF4-FFF2-40B4-BE49-F238E27FC236}">
                <a16:creationId xmlns:a16="http://schemas.microsoft.com/office/drawing/2014/main" id="{90BD86B6-E164-14D6-4FCF-875202311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093" y="3351344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 Box 33">
            <a:extLst>
              <a:ext uri="{FF2B5EF4-FFF2-40B4-BE49-F238E27FC236}">
                <a16:creationId xmlns:a16="http://schemas.microsoft.com/office/drawing/2014/main" id="{57C7A015-80D8-A5B5-B10C-B106E49B8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151" y="3363068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 Box 33">
            <a:extLst>
              <a:ext uri="{FF2B5EF4-FFF2-40B4-BE49-F238E27FC236}">
                <a16:creationId xmlns:a16="http://schemas.microsoft.com/office/drawing/2014/main" id="{86626F3F-BA40-4574-0DEE-E6B06603A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170" y="3345487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73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EC8CD-6F5F-14AE-E019-3B9268EB1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E5413-AC55-0245-E83D-CDB35087EABA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7</a:t>
            </a:fld>
            <a:endParaRPr lang="en-US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DFAFCA-9D67-5B8D-E3AB-9DF95137B854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two-way ANOVA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06C9B-2BAA-B0FD-CD3E-260FA673E52D}"/>
              </a:ext>
            </a:extLst>
          </p:cNvPr>
          <p:cNvSpPr txBox="1"/>
          <p:nvPr/>
        </p:nvSpPr>
        <p:spPr>
          <a:xfrm>
            <a:off x="142875" y="971550"/>
            <a:ext cx="4953032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Hypothesis to test n.1: </a:t>
            </a:r>
            <a:r>
              <a:rPr lang="en-GB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… = </a:t>
            </a:r>
            <a:r>
              <a:rPr lang="en-GB" altLang="it-IT" sz="2200" dirty="0">
                <a:cs typeface="Times New Roman" panose="02020603050405020304" pitchFamily="18" charset="0"/>
              </a:rPr>
              <a:t>𝝉</a:t>
            </a:r>
            <a:r>
              <a:rPr lang="it-IT" altLang="it-IT" sz="2200" baseline="-25000" dirty="0" err="1">
                <a:cs typeface="Times New Roman" panose="02020603050405020304" pitchFamily="18" charset="0"/>
              </a:rPr>
              <a:t>n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0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9FEFD-7187-D680-88A3-33B30DE7E8A7}"/>
              </a:ext>
            </a:extLst>
          </p:cNvPr>
          <p:cNvSpPr txBox="1"/>
          <p:nvPr/>
        </p:nvSpPr>
        <p:spPr>
          <a:xfrm>
            <a:off x="138112" y="1656983"/>
            <a:ext cx="4057650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Test statistic: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72484-4C18-EAAA-2A88-C3A5C3093172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2CF4A6-4474-450C-9294-FD3C370C991C}"/>
              </a:ext>
            </a:extLst>
          </p:cNvPr>
          <p:cNvSpPr/>
          <p:nvPr/>
        </p:nvSpPr>
        <p:spPr>
          <a:xfrm>
            <a:off x="6015041" y="2682100"/>
            <a:ext cx="1128712" cy="376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4CDF543-3B54-1151-4DD0-71BC5978A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010795"/>
              </p:ext>
            </p:extLst>
          </p:nvPr>
        </p:nvGraphicFramePr>
        <p:xfrm>
          <a:off x="180974" y="2209740"/>
          <a:ext cx="1160621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337">
                  <a:extLst>
                    <a:ext uri="{9D8B030D-6E8A-4147-A177-3AD203B41FA5}">
                      <a16:colId xmlns:a16="http://schemas.microsoft.com/office/drawing/2014/main" val="1880564415"/>
                    </a:ext>
                  </a:extLst>
                </a:gridCol>
                <a:gridCol w="3111981">
                  <a:extLst>
                    <a:ext uri="{9D8B030D-6E8A-4147-A177-3AD203B41FA5}">
                      <a16:colId xmlns:a16="http://schemas.microsoft.com/office/drawing/2014/main" val="3674219650"/>
                    </a:ext>
                  </a:extLst>
                </a:gridCol>
                <a:gridCol w="2199978">
                  <a:extLst>
                    <a:ext uri="{9D8B030D-6E8A-4147-A177-3AD203B41FA5}">
                      <a16:colId xmlns:a16="http://schemas.microsoft.com/office/drawing/2014/main" val="1971406371"/>
                    </a:ext>
                  </a:extLst>
                </a:gridCol>
                <a:gridCol w="1927654">
                  <a:extLst>
                    <a:ext uri="{9D8B030D-6E8A-4147-A177-3AD203B41FA5}">
                      <a16:colId xmlns:a16="http://schemas.microsoft.com/office/drawing/2014/main" val="768483337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3760207629"/>
                    </a:ext>
                  </a:extLst>
                </a:gridCol>
                <a:gridCol w="1024451">
                  <a:extLst>
                    <a:ext uri="{9D8B030D-6E8A-4147-A177-3AD203B41FA5}">
                      <a16:colId xmlns:a16="http://schemas.microsoft.com/office/drawing/2014/main" val="143061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of variation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Sum of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Degrees of freedom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Mean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df1,df2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p-value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29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Treatment 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SSB</a:t>
                      </a:r>
                      <a:r>
                        <a:rPr lang="en-US" baseline="-25000" dirty="0"/>
                        <a:t>𝝉 </a:t>
                      </a:r>
                      <a:r>
                        <a:rPr lang="en-US" dirty="0"/>
                        <a:t>= 𝝨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(m</a:t>
                      </a:r>
                      <a:r>
                        <a:rPr lang="en-US" baseline="-25000" dirty="0"/>
                        <a:t>i</a:t>
                      </a:r>
                      <a:r>
                        <a:rPr lang="en-US" baseline="0" dirty="0"/>
                        <a:t> - M)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df1</a:t>
                      </a:r>
                      <a:r>
                        <a:rPr lang="en-US" baseline="-25000" dirty="0"/>
                        <a:t>𝝉 </a:t>
                      </a:r>
                      <a:r>
                        <a:rPr lang="en-US" dirty="0"/>
                        <a:t>= n - 1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40" dirty="0"/>
                        <a:t>MSB</a:t>
                      </a:r>
                      <a:r>
                        <a:rPr lang="en-US" sz="1540" baseline="-25000" dirty="0"/>
                        <a:t>𝝉</a:t>
                      </a:r>
                      <a:r>
                        <a:rPr lang="en-US" sz="1540" dirty="0"/>
                        <a:t> = SSB</a:t>
                      </a:r>
                      <a:r>
                        <a:rPr lang="en-US" sz="1540" baseline="-25000" dirty="0"/>
                        <a:t>𝝉 </a:t>
                      </a:r>
                      <a:r>
                        <a:rPr lang="en-US" sz="1540" dirty="0"/>
                        <a:t>/ </a:t>
                      </a:r>
                      <a:r>
                        <a:rPr lang="en-US" sz="1600" dirty="0"/>
                        <a:t>df1</a:t>
                      </a:r>
                      <a:r>
                        <a:rPr lang="en-US" sz="1600" baseline="-25000" dirty="0"/>
                        <a:t>𝝉 </a:t>
                      </a:r>
                      <a:endParaRPr lang="en-US" sz="154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MSB</a:t>
                      </a:r>
                      <a:r>
                        <a:rPr lang="en-US" baseline="-25000" dirty="0"/>
                        <a:t>𝝉</a:t>
                      </a:r>
                      <a:r>
                        <a:rPr lang="en-US" dirty="0"/>
                        <a:t> 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50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Treatment 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SSB</a:t>
                      </a:r>
                      <a:r>
                        <a:rPr lang="en-US" baseline="-25000" dirty="0"/>
                        <a:t>𝜼</a:t>
                      </a:r>
                      <a:r>
                        <a:rPr lang="en-US" dirty="0"/>
                        <a:t> = 𝝨</a:t>
                      </a:r>
                      <a:r>
                        <a:rPr lang="en-US" baseline="-25000" dirty="0"/>
                        <a:t>j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(</a:t>
                      </a:r>
                      <a:r>
                        <a:rPr lang="en-US" baseline="0" dirty="0" err="1"/>
                        <a:t>m</a:t>
                      </a:r>
                      <a:r>
                        <a:rPr lang="en-US" baseline="-25000" dirty="0" err="1"/>
                        <a:t>j</a:t>
                      </a:r>
                      <a:r>
                        <a:rPr lang="en-US" baseline="0" dirty="0"/>
                        <a:t> - M)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df1</a:t>
                      </a:r>
                      <a:r>
                        <a:rPr lang="en-US" baseline="-25000" dirty="0"/>
                        <a:t>𝜼</a:t>
                      </a:r>
                      <a:r>
                        <a:rPr lang="en-US" dirty="0"/>
                        <a:t> = r - 1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40" dirty="0"/>
                        <a:t>MSB</a:t>
                      </a:r>
                      <a:r>
                        <a:rPr lang="en-US" sz="1540" baseline="-25000" dirty="0"/>
                        <a:t>𝜼 </a:t>
                      </a:r>
                      <a:r>
                        <a:rPr lang="en-US" sz="1540" baseline="0" dirty="0"/>
                        <a:t>=</a:t>
                      </a:r>
                      <a:r>
                        <a:rPr lang="en-US" sz="1540" baseline="-25000" dirty="0"/>
                        <a:t> </a:t>
                      </a:r>
                      <a:r>
                        <a:rPr lang="en-US" sz="1540" dirty="0"/>
                        <a:t>SSB</a:t>
                      </a:r>
                      <a:r>
                        <a:rPr lang="en-US" sz="1540" baseline="-25000" dirty="0"/>
                        <a:t>𝜼</a:t>
                      </a:r>
                      <a:r>
                        <a:rPr lang="en-US" sz="1540" dirty="0"/>
                        <a:t> / </a:t>
                      </a:r>
                      <a:r>
                        <a:rPr lang="en-US" sz="1600" dirty="0"/>
                        <a:t>df1</a:t>
                      </a:r>
                      <a:r>
                        <a:rPr lang="en-US" sz="1600" baseline="-25000" dirty="0"/>
                        <a:t>𝜼</a:t>
                      </a:r>
                      <a:endParaRPr lang="en-US" sz="154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MSB</a:t>
                      </a:r>
                      <a:r>
                        <a:rPr lang="en-US" baseline="-25000" dirty="0"/>
                        <a:t>𝜼 </a:t>
                      </a:r>
                      <a:r>
                        <a:rPr lang="en-US" dirty="0"/>
                        <a:t>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1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Residuals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SSE = 𝝨</a:t>
                      </a:r>
                      <a:r>
                        <a:rPr lang="en-US" baseline="-25000" dirty="0" err="1"/>
                        <a:t>ij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𝝨</a:t>
                      </a:r>
                      <a:r>
                        <a:rPr lang="en-US" baseline="-25000" dirty="0"/>
                        <a:t>k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ijk</a:t>
                      </a:r>
                      <a:r>
                        <a:rPr lang="en-US" dirty="0"/>
                        <a:t> – 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ij</a:t>
                      </a:r>
                      <a:r>
                        <a:rPr lang="en-US" dirty="0"/>
                        <a:t>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 = N - (n ⋅ r)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40" dirty="0"/>
                        <a:t>MSE = SSE / </a:t>
                      </a:r>
                      <a:r>
                        <a:rPr lang="en-US" sz="1600" dirty="0"/>
                        <a:t>df</a:t>
                      </a:r>
                      <a:r>
                        <a:rPr lang="en-US" sz="1600" baseline="-25000" dirty="0"/>
                        <a:t>2</a:t>
                      </a:r>
                      <a:endParaRPr lang="en-US" sz="154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8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SST = SSB</a:t>
                      </a:r>
                      <a:r>
                        <a:rPr lang="en-US" baseline="-25000" dirty="0"/>
                        <a:t>𝝉</a:t>
                      </a:r>
                      <a:r>
                        <a:rPr lang="en-US" dirty="0"/>
                        <a:t> + SSB</a:t>
                      </a:r>
                      <a:r>
                        <a:rPr lang="en-US" baseline="-25000" dirty="0"/>
                        <a:t>𝜼 </a:t>
                      </a:r>
                      <a:r>
                        <a:rPr lang="en-US" dirty="0"/>
                        <a:t>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/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31924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C4F06DB-BAFC-8D7A-5E44-E428605F91D7}"/>
              </a:ext>
            </a:extLst>
          </p:cNvPr>
          <p:cNvSpPr txBox="1"/>
          <p:nvPr/>
        </p:nvSpPr>
        <p:spPr>
          <a:xfrm>
            <a:off x="138112" y="4346771"/>
            <a:ext cx="749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ANOVA divides the total variation in the response into parts.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38F5FA-FEB8-6883-50BB-BEC5984C0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350239"/>
              </p:ext>
            </p:extLst>
          </p:nvPr>
        </p:nvGraphicFramePr>
        <p:xfrm>
          <a:off x="138113" y="5201057"/>
          <a:ext cx="116490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037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4694023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5893014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 function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should fit our data to the ANOVA model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fitModel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GB" sz="1800" b="0" i="1" u="none" strike="noStrike" kern="1200" dirty="0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en-GB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Treat</a:t>
                      </a:r>
                      <a:r>
                        <a:rPr lang="en-US" i="1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𝝉</a:t>
                      </a:r>
                      <a:r>
                        <a:rPr lang="en-GB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 + Treat</a:t>
                      </a:r>
                      <a:r>
                        <a:rPr lang="en-US" i="1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𝜼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data=</a:t>
                      </a:r>
                      <a:r>
                        <a:rPr lang="en-GB" sz="1800" b="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can get R to produce an ANOVA table 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anova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fitModel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454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4C0F2DD-09D1-F913-E88C-81F676ADA581}"/>
              </a:ext>
            </a:extLst>
          </p:cNvPr>
          <p:cNvSpPr txBox="1"/>
          <p:nvPr/>
        </p:nvSpPr>
        <p:spPr>
          <a:xfrm>
            <a:off x="5244184" y="970915"/>
            <a:ext cx="4953033" cy="4308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Hypothesis to test n.2: 𝜼</a:t>
            </a:r>
            <a:r>
              <a:rPr lang="it-IT" altLang="it-IT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… = </a:t>
            </a:r>
            <a:r>
              <a:rPr lang="en-US" sz="2200" dirty="0"/>
              <a:t>𝜼</a:t>
            </a:r>
            <a:r>
              <a:rPr lang="it-IT" sz="2200" baseline="-25000" dirty="0" err="1">
                <a:cs typeface="Times New Roman" panose="02020603050405020304" pitchFamily="18" charset="0"/>
              </a:rPr>
              <a:t>r</a:t>
            </a:r>
            <a:r>
              <a:rPr lang="it-IT" sz="2200" baseline="-25000" dirty="0">
                <a:cs typeface="Times New Roman" panose="02020603050405020304" pitchFamily="18" charset="0"/>
              </a:rPr>
              <a:t> </a:t>
            </a:r>
            <a:r>
              <a:rPr lang="it-IT" altLang="it-IT" sz="2200" dirty="0">
                <a:cs typeface="Times New Roman" panose="02020603050405020304" pitchFamily="18" charset="0"/>
              </a:rPr>
              <a:t>= 0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82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252BA-0FFB-38F8-AD5D-A9D5E947C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AF1D1D-1E30-EA55-16EA-0134280C9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B4866-6B43-A49D-B403-25CBDD54D757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8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46670AA-678B-F036-AF39-ADAECC243819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two-way ANOVA with interaction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B1064621-48C8-BD1D-9A18-AFE8F00B8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725" y="1021016"/>
            <a:ext cx="465308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50" dirty="0"/>
              <a:t>1. The </a:t>
            </a:r>
            <a:r>
              <a:rPr lang="it-IT" altLang="it-IT" sz="1650" dirty="0" err="1"/>
              <a:t>unit</a:t>
            </a:r>
            <a:r>
              <a:rPr lang="it-IT" altLang="it-IT" sz="1650" dirty="0"/>
              <a:t> k (e.g. mouse), k = 1,…,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; </a:t>
            </a:r>
            <a:r>
              <a:rPr lang="it-IT" altLang="it-IT" sz="1650" dirty="0" err="1"/>
              <a:t>N</a:t>
            </a:r>
            <a:r>
              <a:rPr lang="it-IT" altLang="it-IT" sz="1650" dirty="0"/>
              <a:t> = 𝝨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 </a:t>
            </a:r>
            <a:r>
              <a:rPr lang="it-IT" altLang="it-IT" sz="1650" dirty="0" err="1"/>
              <a:t>u</a:t>
            </a:r>
            <a:r>
              <a:rPr lang="it-IT" altLang="it-IT" sz="1650" baseline="-25000" dirty="0" err="1"/>
              <a:t>ij</a:t>
            </a:r>
            <a:r>
              <a:rPr lang="it-IT" altLang="it-IT" sz="1650" dirty="0"/>
              <a:t> </a:t>
            </a:r>
          </a:p>
        </p:txBody>
      </p:sp>
      <p:sp>
        <p:nvSpPr>
          <p:cNvPr id="3" name="CasellaDiTesto 39">
            <a:extLst>
              <a:ext uri="{FF2B5EF4-FFF2-40B4-BE49-F238E27FC236}">
                <a16:creationId xmlns:a16="http://schemas.microsoft.com/office/drawing/2014/main" id="{D8C7F4E2-7E6B-9BB3-A603-B88B20D7FAE1}"/>
              </a:ext>
            </a:extLst>
          </p:cNvPr>
          <p:cNvSpPr txBox="1"/>
          <p:nvPr/>
        </p:nvSpPr>
        <p:spPr>
          <a:xfrm>
            <a:off x="7241058" y="989321"/>
            <a:ext cx="4671541" cy="877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200" dirty="0" err="1"/>
              <a:t>y</a:t>
            </a:r>
            <a:r>
              <a:rPr lang="it-IT" sz="2200" baseline="-25000" dirty="0" err="1"/>
              <a:t>ijk</a:t>
            </a:r>
            <a:r>
              <a:rPr lang="it-IT" sz="2200" baseline="-25000" dirty="0"/>
              <a:t> </a:t>
            </a:r>
            <a:r>
              <a:rPr lang="it-IT" sz="2200" dirty="0"/>
              <a:t>= </a:t>
            </a:r>
            <a:r>
              <a:rPr lang="el-GR" sz="2200" b="1" dirty="0"/>
              <a:t>μ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dirty="0"/>
              <a:t> + 𝜼</a:t>
            </a:r>
            <a:r>
              <a:rPr lang="it-IT" sz="2200" baseline="-25000" dirty="0" err="1"/>
              <a:t>j</a:t>
            </a:r>
            <a:r>
              <a:rPr lang="it-IT" sz="2200" dirty="0"/>
              <a:t> + </a:t>
            </a:r>
            <a:r>
              <a:rPr lang="el-GR" altLang="it-IT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t-IT" sz="2200" b="1" dirty="0"/>
              <a:t>:𝜼</a:t>
            </a:r>
            <a:r>
              <a:rPr lang="it-IT" sz="2200" baseline="-25000" dirty="0" err="1"/>
              <a:t>j</a:t>
            </a:r>
            <a:r>
              <a:rPr lang="it-IT" sz="2200" b="1" dirty="0"/>
              <a:t> </a:t>
            </a:r>
            <a:r>
              <a:rPr lang="it-IT" sz="2200" dirty="0"/>
              <a:t>+ </a:t>
            </a:r>
            <a:r>
              <a:rPr lang="el-GR" sz="2200" dirty="0"/>
              <a:t>ε</a:t>
            </a:r>
            <a:r>
              <a:rPr lang="it-IT" sz="2200" baseline="-25000" dirty="0" err="1"/>
              <a:t>ijk</a:t>
            </a:r>
            <a:endParaRPr lang="it-IT" sz="2200" baseline="-25000" dirty="0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FEE27FE2-0132-1B8C-AF57-7C31EC71E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5964" y="2063630"/>
            <a:ext cx="1745394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it-IT" alt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</a:t>
            </a:r>
            <a:r>
              <a:rPr lang="it-IT" alt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el-GR" alt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ine 24">
            <a:extLst>
              <a:ext uri="{FF2B5EF4-FFF2-40B4-BE49-F238E27FC236}">
                <a16:creationId xmlns:a16="http://schemas.microsoft.com/office/drawing/2014/main" id="{3C7DD638-039F-B9C7-0218-C26272CBA8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7024" y="4897086"/>
            <a:ext cx="740083" cy="116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" name="Line 24">
            <a:extLst>
              <a:ext uri="{FF2B5EF4-FFF2-40B4-BE49-F238E27FC236}">
                <a16:creationId xmlns:a16="http://schemas.microsoft.com/office/drawing/2014/main" id="{B17AF5EF-BF98-3E03-9422-F4B215005F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88256" y="4897368"/>
            <a:ext cx="1294259" cy="113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oval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8BF395-45DF-2BFA-935B-473098F7A5D9}"/>
              </a:ext>
            </a:extLst>
          </p:cNvPr>
          <p:cNvCxnSpPr>
            <a:cxnSpLocks/>
          </p:cNvCxnSpPr>
          <p:nvPr/>
        </p:nvCxnSpPr>
        <p:spPr>
          <a:xfrm>
            <a:off x="5538661" y="2982077"/>
            <a:ext cx="0" cy="15122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Line 24">
            <a:extLst>
              <a:ext uri="{FF2B5EF4-FFF2-40B4-BE49-F238E27FC236}">
                <a16:creationId xmlns:a16="http://schemas.microsoft.com/office/drawing/2014/main" id="{8EA0CE48-E62E-669A-BA75-B2A653953D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73011" y="4902680"/>
            <a:ext cx="3348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25" name="Picture 21" descr="Risultati immagini per normal distribution">
            <a:extLst>
              <a:ext uri="{FF2B5EF4-FFF2-40B4-BE49-F238E27FC236}">
                <a16:creationId xmlns:a16="http://schemas.microsoft.com/office/drawing/2014/main" id="{64193530-0551-10DC-53BC-58B6EB29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888" y="581568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utoShape 23">
            <a:extLst>
              <a:ext uri="{FF2B5EF4-FFF2-40B4-BE49-F238E27FC236}">
                <a16:creationId xmlns:a16="http://schemas.microsoft.com/office/drawing/2014/main" id="{E8E1547E-7FC0-C5E4-C1BD-7F8A2CEA7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2288" y="667452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43" name="Line 27">
            <a:extLst>
              <a:ext uri="{FF2B5EF4-FFF2-40B4-BE49-F238E27FC236}">
                <a16:creationId xmlns:a16="http://schemas.microsoft.com/office/drawing/2014/main" id="{8C85E3C3-840F-19DD-677F-54D72F3953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88488" y="502988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40">
            <a:extLst>
              <a:ext uri="{FF2B5EF4-FFF2-40B4-BE49-F238E27FC236}">
                <a16:creationId xmlns:a16="http://schemas.microsoft.com/office/drawing/2014/main" id="{14120188-2FB2-D375-E7A2-9E6A7E0476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59888" y="634114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1" name="Picture 21" descr="Risultati immagini per normal distribution">
            <a:extLst>
              <a:ext uri="{FF2B5EF4-FFF2-40B4-BE49-F238E27FC236}">
                <a16:creationId xmlns:a16="http://schemas.microsoft.com/office/drawing/2014/main" id="{1F5C58C8-148C-931F-6E41-C1019A7B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9" y="5810909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AutoShape 23">
            <a:extLst>
              <a:ext uri="{FF2B5EF4-FFF2-40B4-BE49-F238E27FC236}">
                <a16:creationId xmlns:a16="http://schemas.microsoft.com/office/drawing/2014/main" id="{258DE4FD-7DBC-3987-0DD2-A16CDB8DC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968" y="66840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3" name="Line 27">
            <a:extLst>
              <a:ext uri="{FF2B5EF4-FFF2-40B4-BE49-F238E27FC236}">
                <a16:creationId xmlns:a16="http://schemas.microsoft.com/office/drawing/2014/main" id="{708DDC2E-8A67-1962-C137-B5FDA72097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168" y="50394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40">
            <a:extLst>
              <a:ext uri="{FF2B5EF4-FFF2-40B4-BE49-F238E27FC236}">
                <a16:creationId xmlns:a16="http://schemas.microsoft.com/office/drawing/2014/main" id="{FE272CD8-DAA4-D04A-81D1-DBA9266DB5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8282" y="635066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5" name="Picture 21" descr="Risultati immagini per normal distribution">
            <a:extLst>
              <a:ext uri="{FF2B5EF4-FFF2-40B4-BE49-F238E27FC236}">
                <a16:creationId xmlns:a16="http://schemas.microsoft.com/office/drawing/2014/main" id="{1B08B64F-C078-EEDF-4CEF-D32FCC47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34" y="5825205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AutoShape 23">
            <a:extLst>
              <a:ext uri="{FF2B5EF4-FFF2-40B4-BE49-F238E27FC236}">
                <a16:creationId xmlns:a16="http://schemas.microsoft.com/office/drawing/2014/main" id="{A4CCDFE9-7C1B-17C2-6D7C-6300550A7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234" y="6684043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57" name="Line 27">
            <a:extLst>
              <a:ext uri="{FF2B5EF4-FFF2-40B4-BE49-F238E27FC236}">
                <a16:creationId xmlns:a16="http://schemas.microsoft.com/office/drawing/2014/main" id="{6A0B8DBD-3306-B2CC-5BCC-92BDACF82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0434" y="5039402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40">
            <a:extLst>
              <a:ext uri="{FF2B5EF4-FFF2-40B4-BE49-F238E27FC236}">
                <a16:creationId xmlns:a16="http://schemas.microsoft.com/office/drawing/2014/main" id="{182357CC-7471-4D17-F784-7FBAAAB0F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1834" y="635066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Text Box 12">
            <a:extLst>
              <a:ext uri="{FF2B5EF4-FFF2-40B4-BE49-F238E27FC236}">
                <a16:creationId xmlns:a16="http://schemas.microsoft.com/office/drawing/2014/main" id="{5B404F81-8250-42B1-8D62-DC4A0E392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10" y="1915292"/>
            <a:ext cx="465308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/>
              <a:t>3. </a:t>
            </a:r>
            <a:r>
              <a:rPr lang="el-GR" sz="1650" dirty="0"/>
              <a:t>ε</a:t>
            </a:r>
            <a:r>
              <a:rPr lang="it-IT" sz="1650" baseline="-25000" dirty="0" err="1"/>
              <a:t>ijk</a:t>
            </a:r>
            <a:r>
              <a:rPr lang="it-IT" altLang="it-IT" sz="1650" dirty="0">
                <a:latin typeface="+mn-lt"/>
                <a:cs typeface="Times New Roman" panose="02020603050405020304" pitchFamily="18" charset="0"/>
              </a:rPr>
              <a:t>:</a:t>
            </a:r>
            <a:r>
              <a:rPr lang="it-IT" altLang="it-IT" sz="1650" dirty="0">
                <a:latin typeface="+mn-lt"/>
              </a:rPr>
              <a:t> the </a:t>
            </a:r>
            <a:r>
              <a:rPr lang="it-IT" altLang="it-IT" sz="1650" i="1" dirty="0">
                <a:latin typeface="+mn-lt"/>
              </a:rPr>
              <a:t>random</a:t>
            </a:r>
            <a:r>
              <a:rPr lang="it-IT" altLang="it-IT" sz="1650" dirty="0">
                <a:latin typeface="+mn-lt"/>
              </a:rPr>
              <a:t> part of the model (i.e. </a:t>
            </a:r>
            <a:r>
              <a:rPr lang="it-IT" altLang="it-IT" sz="1650" dirty="0" err="1">
                <a:latin typeface="+mn-lt"/>
              </a:rPr>
              <a:t>error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term</a:t>
            </a:r>
            <a:r>
              <a:rPr lang="it-IT" altLang="it-IT" sz="1650" dirty="0">
                <a:latin typeface="+mn-lt"/>
              </a:rPr>
              <a:t> of the model). </a:t>
            </a:r>
            <a:r>
              <a:rPr lang="it-IT" altLang="it-IT" sz="1650" dirty="0" err="1">
                <a:latin typeface="+mn-lt"/>
              </a:rPr>
              <a:t>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is</a:t>
            </a:r>
            <a:r>
              <a:rPr lang="it-IT" altLang="it-IT" sz="1650" dirty="0">
                <a:latin typeface="+mn-lt"/>
              </a:rPr>
              <a:t> a blanket </a:t>
            </a:r>
            <a:r>
              <a:rPr lang="it-IT" altLang="it-IT" sz="1650" dirty="0" err="1">
                <a:latin typeface="+mn-lt"/>
              </a:rPr>
              <a:t>characterization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uniqueness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k</a:t>
            </a:r>
            <a:r>
              <a:rPr lang="it-IT" altLang="it-IT" sz="1650" baseline="-25000" dirty="0" err="1">
                <a:latin typeface="+mn-lt"/>
              </a:rPr>
              <a:t>th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unit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assigned</a:t>
            </a:r>
            <a:r>
              <a:rPr lang="it-IT" altLang="it-IT" sz="1650" dirty="0">
                <a:latin typeface="+mn-lt"/>
              </a:rPr>
              <a:t> to group </a:t>
            </a:r>
            <a:r>
              <a:rPr lang="it-IT" altLang="it-IT" sz="1650" dirty="0" err="1">
                <a:latin typeface="+mn-lt"/>
              </a:rPr>
              <a:t>ij</a:t>
            </a:r>
            <a:endParaRPr lang="it-IT" altLang="it-IT" sz="1650" dirty="0">
              <a:latin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B9BACD-0FF9-7B5A-A376-482A12D4DC5B}"/>
              </a:ext>
            </a:extLst>
          </p:cNvPr>
          <p:cNvSpPr txBox="1"/>
          <p:nvPr/>
        </p:nvSpPr>
        <p:spPr>
          <a:xfrm>
            <a:off x="5275811" y="4663148"/>
            <a:ext cx="523744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𝝁</a:t>
            </a:r>
          </a:p>
        </p:txBody>
      </p:sp>
      <p:pic>
        <p:nvPicPr>
          <p:cNvPr id="61" name="Picture 21" descr="Risultati immagini per normal distribution">
            <a:extLst>
              <a:ext uri="{FF2B5EF4-FFF2-40B4-BE49-F238E27FC236}">
                <a16:creationId xmlns:a16="http://schemas.microsoft.com/office/drawing/2014/main" id="{F0FB0FA2-35D6-F36C-7E27-A1D5E68DB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1" y="3727553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AutoShape 23">
            <a:extLst>
              <a:ext uri="{FF2B5EF4-FFF2-40B4-BE49-F238E27FC236}">
                <a16:creationId xmlns:a16="http://schemas.microsoft.com/office/drawing/2014/main" id="{A80377B2-68AE-CD44-FD7C-3BED1BA7E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994" y="4583102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63" name="Line 27">
            <a:extLst>
              <a:ext uri="{FF2B5EF4-FFF2-40B4-BE49-F238E27FC236}">
                <a16:creationId xmlns:a16="http://schemas.microsoft.com/office/drawing/2014/main" id="{E81F56AA-F263-2345-1156-A2521DBDC5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4200" y="2956046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Line 40">
            <a:extLst>
              <a:ext uri="{FF2B5EF4-FFF2-40B4-BE49-F238E27FC236}">
                <a16:creationId xmlns:a16="http://schemas.microsoft.com/office/drawing/2014/main" id="{76C81E1C-9C6B-F4BB-82B6-5724514A5E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1314" y="4267304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5" name="Picture 21" descr="Risultati immagini per normal distribution">
            <a:extLst>
              <a:ext uri="{FF2B5EF4-FFF2-40B4-BE49-F238E27FC236}">
                <a16:creationId xmlns:a16="http://schemas.microsoft.com/office/drawing/2014/main" id="{99CC0063-763A-5D03-10A8-6F39857F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437" y="3734844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AutoShape 23">
            <a:extLst>
              <a:ext uri="{FF2B5EF4-FFF2-40B4-BE49-F238E27FC236}">
                <a16:creationId xmlns:a16="http://schemas.microsoft.com/office/drawing/2014/main" id="{0372FD66-CC16-BAC0-378A-A0A2E7C0E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837" y="4611267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67" name="Line 27">
            <a:extLst>
              <a:ext uri="{FF2B5EF4-FFF2-40B4-BE49-F238E27FC236}">
                <a16:creationId xmlns:a16="http://schemas.microsoft.com/office/drawing/2014/main" id="{88E15E74-DC99-7DC0-E75D-6612410E7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6037" y="2949041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" name="Line 40">
            <a:extLst>
              <a:ext uri="{FF2B5EF4-FFF2-40B4-BE49-F238E27FC236}">
                <a16:creationId xmlns:a16="http://schemas.microsoft.com/office/drawing/2014/main" id="{B4FBE8DF-0002-79BB-ED7B-FCB29E5506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07437" y="426030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0" name="Picture 21" descr="Risultati immagini per normal distribution">
            <a:extLst>
              <a:ext uri="{FF2B5EF4-FFF2-40B4-BE49-F238E27FC236}">
                <a16:creationId xmlns:a16="http://schemas.microsoft.com/office/drawing/2014/main" id="{970AC8C2-B28F-FBE2-D707-607525461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750" y="3761948"/>
            <a:ext cx="19812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AutoShape 23">
            <a:extLst>
              <a:ext uri="{FF2B5EF4-FFF2-40B4-BE49-F238E27FC236}">
                <a16:creationId xmlns:a16="http://schemas.microsoft.com/office/drawing/2014/main" id="{4169E83F-EBC8-5F13-58D1-0BCABF90F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151" y="4603201"/>
            <a:ext cx="152400" cy="152400"/>
          </a:xfrm>
          <a:prstGeom prst="octagon">
            <a:avLst>
              <a:gd name="adj" fmla="val 29287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74" name="Line 27">
            <a:extLst>
              <a:ext uri="{FF2B5EF4-FFF2-40B4-BE49-F238E27FC236}">
                <a16:creationId xmlns:a16="http://schemas.microsoft.com/office/drawing/2014/main" id="{8D62AE2F-EB04-7CD2-A7B6-16B80E5C6B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0350" y="2976145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" name="Line 40">
            <a:extLst>
              <a:ext uri="{FF2B5EF4-FFF2-40B4-BE49-F238E27FC236}">
                <a16:creationId xmlns:a16="http://schemas.microsoft.com/office/drawing/2014/main" id="{ADCDA9D7-8229-36B3-E599-F17F6A38AC7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1750" y="428741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 Box 33">
            <a:extLst>
              <a:ext uri="{FF2B5EF4-FFF2-40B4-BE49-F238E27FC236}">
                <a16:creationId xmlns:a16="http://schemas.microsoft.com/office/drawing/2014/main" id="{ACBE52AE-5D99-FF58-3A07-70BB642E3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130" y="5062918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Text Box 33">
            <a:extLst>
              <a:ext uri="{FF2B5EF4-FFF2-40B4-BE49-F238E27FC236}">
                <a16:creationId xmlns:a16="http://schemas.microsoft.com/office/drawing/2014/main" id="{020E0F0C-7C28-D526-2DED-28A5B737C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257" y="5057056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 Box 33">
            <a:extLst>
              <a:ext uri="{FF2B5EF4-FFF2-40B4-BE49-F238E27FC236}">
                <a16:creationId xmlns:a16="http://schemas.microsoft.com/office/drawing/2014/main" id="{6869AAE4-9A97-857D-43CD-68B3952F8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6581" y="5051192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3A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 Box 33">
            <a:extLst>
              <a:ext uri="{FF2B5EF4-FFF2-40B4-BE49-F238E27FC236}">
                <a16:creationId xmlns:a16="http://schemas.microsoft.com/office/drawing/2014/main" id="{32FE1938-2EBC-94F8-D277-502725C22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093" y="3351344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 Box 33">
            <a:extLst>
              <a:ext uri="{FF2B5EF4-FFF2-40B4-BE49-F238E27FC236}">
                <a16:creationId xmlns:a16="http://schemas.microsoft.com/office/drawing/2014/main" id="{B756851B-22DF-C15E-72FF-36203170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025" y="3363068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 Box 33">
            <a:extLst>
              <a:ext uri="{FF2B5EF4-FFF2-40B4-BE49-F238E27FC236}">
                <a16:creationId xmlns:a16="http://schemas.microsoft.com/office/drawing/2014/main" id="{858518EB-0281-D25D-7584-AE3E01FB5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9999" y="3345487"/>
            <a:ext cx="1127667" cy="40011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it-IT" altLang="it-IT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3B</a:t>
            </a:r>
            <a:endParaRPr lang="el-GR" altLang="it-IT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Line 24">
            <a:extLst>
              <a:ext uri="{FF2B5EF4-FFF2-40B4-BE49-F238E27FC236}">
                <a16:creationId xmlns:a16="http://schemas.microsoft.com/office/drawing/2014/main" id="{2F285117-CDF1-3852-9D38-967B5207A7F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1168" y="4897086"/>
            <a:ext cx="2473166" cy="173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lg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3" name="Text Box 11">
            <a:extLst>
              <a:ext uri="{FF2B5EF4-FFF2-40B4-BE49-F238E27FC236}">
                <a16:creationId xmlns:a16="http://schemas.microsoft.com/office/drawing/2014/main" id="{0F739D1B-83F0-17E3-4172-B20521769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12" y="1475201"/>
            <a:ext cx="7318043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2. </a:t>
            </a:r>
            <a:r>
              <a:rPr lang="el-GR" altLang="it-IT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it-IT" altLang="it-IT" sz="1650" baseline="-25000" dirty="0">
                <a:latin typeface="+mn-lt"/>
                <a:cs typeface="Times New Roman" panose="02020603050405020304" pitchFamily="18" charset="0"/>
              </a:rPr>
              <a:t>i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treatment i, i = 1,…,</a:t>
            </a:r>
            <a:r>
              <a:rPr lang="it-IT" altLang="it-IT" sz="1650" dirty="0" err="1">
                <a:latin typeface="+mn-lt"/>
              </a:rPr>
              <a:t>n</a:t>
            </a:r>
            <a:r>
              <a:rPr lang="it-IT" altLang="it-IT" sz="1650" dirty="0">
                <a:latin typeface="+mn-lt"/>
              </a:rPr>
              <a:t>; </a:t>
            </a:r>
            <a:r>
              <a:rPr lang="en-GB" altLang="it-IT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𝝶</a:t>
            </a:r>
            <a:r>
              <a:rPr lang="en-GB" altLang="it-IT" sz="165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treatment j, j = 1,…,</a:t>
            </a:r>
            <a:r>
              <a:rPr lang="it-IT" altLang="it-IT" sz="1650" dirty="0" err="1">
                <a:latin typeface="+mn-lt"/>
              </a:rPr>
              <a:t>r</a:t>
            </a:r>
            <a:r>
              <a:rPr lang="it-IT" altLang="it-IT" sz="1650" dirty="0">
                <a:latin typeface="+mn-lt"/>
              </a:rPr>
              <a:t>  </a:t>
            </a:r>
            <a:endParaRPr lang="it-IT" altLang="it-IT" sz="1650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58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F340-4527-EF73-AFE5-1B4919A9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35882-6FFB-D2CE-2767-AE6F3ADBA0A9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9</a:t>
            </a:fld>
            <a:endParaRPr lang="en-US" sz="1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1B2871-3EE7-9DA4-E6D1-C5F301099165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Fisher’s two-way ANOVA with interaction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98AB4-0658-F0DB-1598-89F7DEE3E69F}"/>
              </a:ext>
            </a:extLst>
          </p:cNvPr>
          <p:cNvSpPr txBox="1"/>
          <p:nvPr/>
        </p:nvSpPr>
        <p:spPr>
          <a:xfrm>
            <a:off x="90120" y="971550"/>
            <a:ext cx="405765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Hypothesis to test n.1: </a:t>
            </a:r>
            <a:r>
              <a:rPr lang="en-GB" dirty="0">
                <a:cs typeface="Times New Roman" panose="02020603050405020304" pitchFamily="18" charset="0"/>
              </a:rPr>
              <a:t>𝝉</a:t>
            </a:r>
            <a:r>
              <a:rPr lang="it-IT" altLang="it-IT" baseline="-25000" dirty="0">
                <a:cs typeface="Times New Roman" panose="02020603050405020304" pitchFamily="18" charset="0"/>
              </a:rPr>
              <a:t>1</a:t>
            </a:r>
            <a:r>
              <a:rPr lang="en-US" altLang="it-IT" baseline="-25000" dirty="0">
                <a:cs typeface="Times New Roman" panose="02020603050405020304" pitchFamily="18" charset="0"/>
              </a:rPr>
              <a:t> </a:t>
            </a:r>
            <a:r>
              <a:rPr lang="it-IT" altLang="it-IT" dirty="0">
                <a:cs typeface="Times New Roman" panose="02020603050405020304" pitchFamily="18" charset="0"/>
              </a:rPr>
              <a:t>= … = </a:t>
            </a:r>
            <a:r>
              <a:rPr lang="en-GB" altLang="it-IT" dirty="0">
                <a:cs typeface="Times New Roman" panose="02020603050405020304" pitchFamily="18" charset="0"/>
              </a:rPr>
              <a:t>𝝉</a:t>
            </a:r>
            <a:r>
              <a:rPr lang="it-IT" altLang="it-IT" baseline="-25000" dirty="0" err="1">
                <a:cs typeface="Times New Roman" panose="02020603050405020304" pitchFamily="18" charset="0"/>
              </a:rPr>
              <a:t>n</a:t>
            </a:r>
            <a:r>
              <a:rPr lang="it-IT" altLang="it-IT" baseline="-25000" dirty="0">
                <a:cs typeface="Times New Roman" panose="02020603050405020304" pitchFamily="18" charset="0"/>
              </a:rPr>
              <a:t> </a:t>
            </a:r>
            <a:r>
              <a:rPr lang="it-IT" altLang="it-IT" dirty="0">
                <a:cs typeface="Times New Roman" panose="02020603050405020304" pitchFamily="18" charset="0"/>
              </a:rPr>
              <a:t>= 0 </a:t>
            </a:r>
            <a:r>
              <a:rPr lang="en-US" altLang="it-IT" dirty="0">
                <a:cs typeface="Times New Roman" panose="02020603050405020304" pitchFamily="18" charset="0"/>
              </a:rPr>
              <a:t>  </a:t>
            </a:r>
            <a:endParaRPr lang="el-GR" altLang="it-IT" dirty="0"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F5EBAE-09D4-6CFD-BFE1-115AB582D67C}"/>
              </a:ext>
            </a:extLst>
          </p:cNvPr>
          <p:cNvSpPr txBox="1"/>
          <p:nvPr/>
        </p:nvSpPr>
        <p:spPr>
          <a:xfrm>
            <a:off x="-814388" y="4300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604A14-3297-70C7-B6E2-BFC9D20CB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81359"/>
              </p:ext>
            </p:extLst>
          </p:nvPr>
        </p:nvGraphicFramePr>
        <p:xfrm>
          <a:off x="138113" y="5295582"/>
          <a:ext cx="116490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val="3443084670"/>
                    </a:ext>
                  </a:extLst>
                </a:gridCol>
                <a:gridCol w="4663517">
                  <a:extLst>
                    <a:ext uri="{9D8B030D-6E8A-4147-A177-3AD203B41FA5}">
                      <a16:colId xmlns:a16="http://schemas.microsoft.com/office/drawing/2014/main" val="887118770"/>
                    </a:ext>
                  </a:extLst>
                </a:gridCol>
                <a:gridCol w="5880657">
                  <a:extLst>
                    <a:ext uri="{9D8B030D-6E8A-4147-A177-3AD203B41FA5}">
                      <a16:colId xmlns:a16="http://schemas.microsoft.com/office/drawing/2014/main" val="394808001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 implementation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0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 function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689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should fit our data to the ANOVA model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fitModel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GB" sz="1800" b="0" i="0" u="none" strike="noStrike" kern="1200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lm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(Response ~ </a:t>
                      </a:r>
                      <a:r>
                        <a:rPr lang="en-GB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Treat</a:t>
                      </a:r>
                      <a:r>
                        <a:rPr lang="en-US" i="1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𝝉</a:t>
                      </a:r>
                      <a:r>
                        <a:rPr lang="en-GB" sz="18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* Treat</a:t>
                      </a:r>
                      <a:r>
                        <a:rPr lang="en-US" i="1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𝜼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data=</a:t>
                      </a:r>
                      <a:r>
                        <a:rPr lang="en-GB" sz="1800" b="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American Typewriter" panose="02090604020004020304" pitchFamily="18" charset="77"/>
                          <a:ea typeface="+mn-ea"/>
                          <a:cs typeface="+mn-cs"/>
                        </a:rPr>
                        <a:t>dSet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b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7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can get R to produce an ANOVA table 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</a:rPr>
                        <a:t>anova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fitModel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4454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298C99D-4E88-3DFC-2CD1-D41F17F83AEA}"/>
              </a:ext>
            </a:extLst>
          </p:cNvPr>
          <p:cNvSpPr txBox="1"/>
          <p:nvPr/>
        </p:nvSpPr>
        <p:spPr>
          <a:xfrm>
            <a:off x="138112" y="1569058"/>
            <a:ext cx="4057650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Test statistic:</a:t>
            </a:r>
            <a:r>
              <a:rPr lang="it-IT" altLang="it-IT" sz="2200" dirty="0">
                <a:cs typeface="Times New Roman" panose="02020603050405020304" pitchFamily="18" charset="0"/>
              </a:rPr>
              <a:t> </a:t>
            </a:r>
            <a:r>
              <a:rPr lang="en-US" altLang="it-IT" sz="2200" dirty="0">
                <a:cs typeface="Times New Roman" panose="02020603050405020304" pitchFamily="18" charset="0"/>
              </a:rPr>
              <a:t>  </a:t>
            </a:r>
            <a:endParaRPr lang="el-GR" altLang="it-IT" sz="2200" dirty="0"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FF2720F-39AF-D6E5-D4CE-A8707FC5E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807771"/>
              </p:ext>
            </p:extLst>
          </p:nvPr>
        </p:nvGraphicFramePr>
        <p:xfrm>
          <a:off x="180974" y="2104231"/>
          <a:ext cx="1160621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164">
                  <a:extLst>
                    <a:ext uri="{9D8B030D-6E8A-4147-A177-3AD203B41FA5}">
                      <a16:colId xmlns:a16="http://schemas.microsoft.com/office/drawing/2014/main" val="1880564415"/>
                    </a:ext>
                  </a:extLst>
                </a:gridCol>
                <a:gridCol w="2795954">
                  <a:extLst>
                    <a:ext uri="{9D8B030D-6E8A-4147-A177-3AD203B41FA5}">
                      <a16:colId xmlns:a16="http://schemas.microsoft.com/office/drawing/2014/main" val="3674219650"/>
                    </a:ext>
                  </a:extLst>
                </a:gridCol>
                <a:gridCol w="2447113">
                  <a:extLst>
                    <a:ext uri="{9D8B030D-6E8A-4147-A177-3AD203B41FA5}">
                      <a16:colId xmlns:a16="http://schemas.microsoft.com/office/drawing/2014/main" val="1971406371"/>
                    </a:ext>
                  </a:extLst>
                </a:gridCol>
                <a:gridCol w="1964725">
                  <a:extLst>
                    <a:ext uri="{9D8B030D-6E8A-4147-A177-3AD203B41FA5}">
                      <a16:colId xmlns:a16="http://schemas.microsoft.com/office/drawing/2014/main" val="768483337"/>
                    </a:ext>
                  </a:extLst>
                </a:gridCol>
                <a:gridCol w="1655805">
                  <a:extLst>
                    <a:ext uri="{9D8B030D-6E8A-4147-A177-3AD203B41FA5}">
                      <a16:colId xmlns:a16="http://schemas.microsoft.com/office/drawing/2014/main" val="3760207629"/>
                    </a:ext>
                  </a:extLst>
                </a:gridCol>
                <a:gridCol w="1024451">
                  <a:extLst>
                    <a:ext uri="{9D8B030D-6E8A-4147-A177-3AD203B41FA5}">
                      <a16:colId xmlns:a16="http://schemas.microsoft.com/office/drawing/2014/main" val="1430613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Source of variation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Sum of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Degrees of freedom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Mean Squares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df1,df2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p-value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29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Treatment 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SSB</a:t>
                      </a:r>
                      <a:r>
                        <a:rPr lang="en-US" baseline="-25000" dirty="0"/>
                        <a:t>𝝉 </a:t>
                      </a:r>
                      <a:r>
                        <a:rPr lang="en-US" dirty="0"/>
                        <a:t>= 𝝨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(m</a:t>
                      </a:r>
                      <a:r>
                        <a:rPr lang="en-US" baseline="-25000" dirty="0"/>
                        <a:t>i</a:t>
                      </a:r>
                      <a:r>
                        <a:rPr lang="en-US" baseline="0" dirty="0"/>
                        <a:t> - M)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df1</a:t>
                      </a:r>
                      <a:r>
                        <a:rPr lang="en-US" baseline="-25000" dirty="0"/>
                        <a:t>𝝉</a:t>
                      </a:r>
                      <a:r>
                        <a:rPr lang="en-US" dirty="0"/>
                        <a:t> = n - 1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MSB</a:t>
                      </a:r>
                      <a:r>
                        <a:rPr lang="en-US" sz="1500" baseline="-25000" dirty="0"/>
                        <a:t>𝝉</a:t>
                      </a:r>
                      <a:r>
                        <a:rPr lang="en-US" sz="1500" dirty="0"/>
                        <a:t> = SSB</a:t>
                      </a:r>
                      <a:r>
                        <a:rPr lang="en-US" sz="1500" baseline="-25000" dirty="0"/>
                        <a:t>𝝉</a:t>
                      </a:r>
                      <a:r>
                        <a:rPr lang="en-US" sz="1500" dirty="0"/>
                        <a:t> / df1</a:t>
                      </a:r>
                      <a:r>
                        <a:rPr lang="en-US" sz="1500" baseline="-25000" dirty="0"/>
                        <a:t>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MSB</a:t>
                      </a:r>
                      <a:r>
                        <a:rPr lang="en-US" baseline="-25000" dirty="0"/>
                        <a:t>𝝉 </a:t>
                      </a:r>
                      <a:r>
                        <a:rPr lang="en-US" dirty="0"/>
                        <a:t>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50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Treatment 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SSB</a:t>
                      </a:r>
                      <a:r>
                        <a:rPr lang="en-US" baseline="-25000" dirty="0"/>
                        <a:t>𝜼</a:t>
                      </a:r>
                      <a:r>
                        <a:rPr lang="en-US" dirty="0"/>
                        <a:t> = 𝝨</a:t>
                      </a:r>
                      <a:r>
                        <a:rPr lang="en-US" baseline="-25000" dirty="0"/>
                        <a:t>j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r>
                        <a:rPr lang="en-US" baseline="-25000" dirty="0"/>
                        <a:t> </a:t>
                      </a:r>
                      <a:r>
                        <a:rPr lang="en-US" baseline="0" dirty="0"/>
                        <a:t>(</a:t>
                      </a:r>
                      <a:r>
                        <a:rPr lang="en-US" baseline="0" dirty="0" err="1"/>
                        <a:t>m</a:t>
                      </a:r>
                      <a:r>
                        <a:rPr lang="en-US" baseline="-25000" dirty="0" err="1"/>
                        <a:t>j</a:t>
                      </a:r>
                      <a:r>
                        <a:rPr lang="en-US" baseline="0" dirty="0"/>
                        <a:t> - M)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df1</a:t>
                      </a:r>
                      <a:r>
                        <a:rPr lang="en-US" baseline="-25000" dirty="0"/>
                        <a:t>𝜼</a:t>
                      </a:r>
                      <a:r>
                        <a:rPr lang="en-US" dirty="0"/>
                        <a:t> = r - 1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MSB</a:t>
                      </a:r>
                      <a:r>
                        <a:rPr lang="en-US" sz="1500" i="0" baseline="-25000" dirty="0"/>
                        <a:t>𝜼</a:t>
                      </a:r>
                      <a:r>
                        <a:rPr lang="en-US" sz="1500" i="0" dirty="0"/>
                        <a:t> </a:t>
                      </a:r>
                      <a:r>
                        <a:rPr lang="en-US" sz="1500" dirty="0"/>
                        <a:t>= SSB</a:t>
                      </a:r>
                      <a:r>
                        <a:rPr lang="en-US" sz="1500" baseline="-25000" dirty="0"/>
                        <a:t>𝜼 </a:t>
                      </a:r>
                      <a:r>
                        <a:rPr lang="en-US" sz="1500" dirty="0"/>
                        <a:t>/ df1</a:t>
                      </a:r>
                      <a:r>
                        <a:rPr lang="en-US" sz="1500" baseline="-25000" dirty="0"/>
                        <a:t>𝝶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MSB</a:t>
                      </a:r>
                      <a:r>
                        <a:rPr lang="en-US" i="0" baseline="-25000" dirty="0"/>
                        <a:t>𝜼</a:t>
                      </a:r>
                      <a:r>
                        <a:rPr lang="en-US" dirty="0"/>
                        <a:t> 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191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Interaction 𝝉:𝜼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50" dirty="0"/>
                        <a:t>SSB</a:t>
                      </a:r>
                      <a:r>
                        <a:rPr lang="en-US" sz="1450" baseline="-25000" dirty="0">
                          <a:solidFill>
                            <a:schemeClr val="tx1"/>
                          </a:solidFill>
                        </a:rPr>
                        <a:t>𝝉:𝜼 </a:t>
                      </a:r>
                      <a:r>
                        <a:rPr lang="en-US" sz="1450" dirty="0"/>
                        <a:t>= 𝝨</a:t>
                      </a:r>
                      <a:r>
                        <a:rPr lang="en-US" sz="1450" baseline="-25000" dirty="0" err="1"/>
                        <a:t>jj</a:t>
                      </a:r>
                      <a:r>
                        <a:rPr lang="en-US" sz="1450" dirty="0"/>
                        <a:t> </a:t>
                      </a:r>
                      <a:r>
                        <a:rPr lang="en-US" sz="1450" dirty="0" err="1"/>
                        <a:t>u</a:t>
                      </a:r>
                      <a:r>
                        <a:rPr lang="en-US" sz="1450" baseline="-25000" dirty="0" err="1"/>
                        <a:t>ij</a:t>
                      </a:r>
                      <a:r>
                        <a:rPr lang="en-US" sz="1450" baseline="-25000" dirty="0"/>
                        <a:t> </a:t>
                      </a:r>
                      <a:r>
                        <a:rPr lang="en-US" sz="1450" baseline="0" dirty="0"/>
                        <a:t>(</a:t>
                      </a:r>
                      <a:r>
                        <a:rPr lang="en-US" sz="1450" baseline="0" dirty="0" err="1"/>
                        <a:t>m</a:t>
                      </a:r>
                      <a:r>
                        <a:rPr lang="en-US" sz="1450" baseline="-25000" dirty="0" err="1"/>
                        <a:t>ij</a:t>
                      </a:r>
                      <a:r>
                        <a:rPr lang="en-US" sz="1450" baseline="-25000" dirty="0"/>
                        <a:t> </a:t>
                      </a:r>
                      <a:r>
                        <a:rPr lang="en-US" sz="1450" baseline="0" dirty="0"/>
                        <a:t>- </a:t>
                      </a:r>
                      <a:r>
                        <a:rPr lang="en-US" sz="1450" baseline="0" dirty="0" err="1"/>
                        <a:t>m</a:t>
                      </a:r>
                      <a:r>
                        <a:rPr lang="en-US" sz="1450" baseline="-25000" dirty="0" err="1"/>
                        <a:t>j</a:t>
                      </a:r>
                      <a:r>
                        <a:rPr lang="en-US" sz="1450" baseline="0" dirty="0"/>
                        <a:t> - m</a:t>
                      </a:r>
                      <a:r>
                        <a:rPr lang="en-US" sz="1450" baseline="-25000" dirty="0"/>
                        <a:t>i </a:t>
                      </a:r>
                      <a:r>
                        <a:rPr lang="en-US" sz="1450" baseline="0" dirty="0"/>
                        <a:t> + M)</a:t>
                      </a:r>
                      <a:r>
                        <a:rPr lang="en-US" sz="1450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df1</a:t>
                      </a:r>
                      <a:r>
                        <a:rPr lang="en-US" baseline="-25000" dirty="0"/>
                        <a:t>𝝉:𝜼</a:t>
                      </a:r>
                      <a:r>
                        <a:rPr lang="en-US" dirty="0"/>
                        <a:t> = (n - 1) ⋅ (r - 1)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MSB</a:t>
                      </a:r>
                      <a:r>
                        <a:rPr lang="en-US" sz="1500" baseline="-25000" dirty="0"/>
                        <a:t>𝝉:𝜼 </a:t>
                      </a:r>
                      <a:r>
                        <a:rPr lang="en-US" sz="1500" dirty="0"/>
                        <a:t>SSB</a:t>
                      </a:r>
                      <a:r>
                        <a:rPr lang="en-US" sz="1500" baseline="-25000" dirty="0"/>
                        <a:t>𝝉:𝜼 </a:t>
                      </a:r>
                      <a:r>
                        <a:rPr lang="en-US" sz="1500" dirty="0"/>
                        <a:t>/ df1</a:t>
                      </a:r>
                      <a:r>
                        <a:rPr lang="en-US" sz="1500" baseline="-25000" dirty="0"/>
                        <a:t>𝝉:𝜼</a:t>
                      </a:r>
                      <a:endParaRPr 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MSB</a:t>
                      </a:r>
                      <a:r>
                        <a:rPr lang="en-US" baseline="-25000" dirty="0"/>
                        <a:t>𝝉:𝜼 </a:t>
                      </a:r>
                      <a:r>
                        <a:rPr lang="en-US" dirty="0"/>
                        <a:t>/ MSE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647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Residuals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SSE = 𝝨</a:t>
                      </a:r>
                      <a:r>
                        <a:rPr lang="en-US" baseline="-25000" dirty="0" err="1"/>
                        <a:t>ij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𝝨</a:t>
                      </a:r>
                      <a:r>
                        <a:rPr lang="en-US" baseline="-25000" dirty="0"/>
                        <a:t>k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y</a:t>
                      </a:r>
                      <a:r>
                        <a:rPr lang="en-US" baseline="-25000" dirty="0" err="1"/>
                        <a:t>ijk</a:t>
                      </a:r>
                      <a:r>
                        <a:rPr lang="en-US" dirty="0"/>
                        <a:t> - 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ij</a:t>
                      </a:r>
                      <a:r>
                        <a:rPr lang="en-US" dirty="0"/>
                        <a:t>)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df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 = N - (n ⋅ r)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MSE = SSE / df</a:t>
                      </a:r>
                      <a:r>
                        <a:rPr lang="en-US" sz="1500" baseline="-25000" dirty="0"/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582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SST = SSB</a:t>
                      </a:r>
                      <a:r>
                        <a:rPr lang="en-US" sz="1300" baseline="-25000" dirty="0"/>
                        <a:t>𝝉 </a:t>
                      </a:r>
                      <a:r>
                        <a:rPr lang="en-US" sz="1300" dirty="0"/>
                        <a:t>+ SSB</a:t>
                      </a:r>
                      <a:r>
                        <a:rPr lang="en-US" sz="1300" baseline="-25000" dirty="0"/>
                        <a:t>𝜼</a:t>
                      </a:r>
                      <a:r>
                        <a:rPr lang="en-US" sz="1300" dirty="0"/>
                        <a:t>+ SSB</a:t>
                      </a:r>
                      <a:r>
                        <a:rPr lang="en-US" sz="1300" baseline="-25000" dirty="0">
                          <a:solidFill>
                            <a:schemeClr val="tx1"/>
                          </a:solidFill>
                        </a:rPr>
                        <a:t>𝝉:𝜼 </a:t>
                      </a:r>
                      <a:r>
                        <a:rPr lang="en-US" sz="1300" dirty="0"/>
                        <a:t>+ SSE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7319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DCBAF1-759C-EBE8-562D-26D70655469D}"/>
              </a:ext>
            </a:extLst>
          </p:cNvPr>
          <p:cNvSpPr txBox="1"/>
          <p:nvPr/>
        </p:nvSpPr>
        <p:spPr>
          <a:xfrm>
            <a:off x="138112" y="4874312"/>
            <a:ext cx="749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ANOVA divides the total variation in the response into parts.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D35E6-E51B-109A-00A8-82FDE11603DC}"/>
              </a:ext>
            </a:extLst>
          </p:cNvPr>
          <p:cNvSpPr txBox="1"/>
          <p:nvPr/>
        </p:nvSpPr>
        <p:spPr>
          <a:xfrm>
            <a:off x="4135877" y="964420"/>
            <a:ext cx="40301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Hypothesis to test n.2: 𝜼</a:t>
            </a:r>
            <a:r>
              <a:rPr lang="it-IT" altLang="it-IT" baseline="-25000" dirty="0">
                <a:cs typeface="Times New Roman" panose="02020603050405020304" pitchFamily="18" charset="0"/>
              </a:rPr>
              <a:t>1</a:t>
            </a:r>
            <a:r>
              <a:rPr lang="en-US" altLang="it-IT" baseline="-25000" dirty="0">
                <a:cs typeface="Times New Roman" panose="02020603050405020304" pitchFamily="18" charset="0"/>
              </a:rPr>
              <a:t> </a:t>
            </a:r>
            <a:r>
              <a:rPr lang="it-IT" altLang="it-IT" dirty="0">
                <a:cs typeface="Times New Roman" panose="02020603050405020304" pitchFamily="18" charset="0"/>
              </a:rPr>
              <a:t>= … = </a:t>
            </a:r>
            <a:r>
              <a:rPr lang="en-US" dirty="0"/>
              <a:t>𝜼</a:t>
            </a:r>
            <a:r>
              <a:rPr lang="it-IT" baseline="-25000" dirty="0" err="1">
                <a:cs typeface="Times New Roman" panose="02020603050405020304" pitchFamily="18" charset="0"/>
              </a:rPr>
              <a:t>r</a:t>
            </a:r>
            <a:r>
              <a:rPr lang="it-IT" baseline="-25000" dirty="0">
                <a:cs typeface="Times New Roman" panose="02020603050405020304" pitchFamily="18" charset="0"/>
              </a:rPr>
              <a:t> </a:t>
            </a:r>
            <a:r>
              <a:rPr lang="it-IT" dirty="0">
                <a:cs typeface="Times New Roman" panose="02020603050405020304" pitchFamily="18" charset="0"/>
              </a:rPr>
              <a:t>= 0</a:t>
            </a:r>
            <a:r>
              <a:rPr lang="it-IT" altLang="it-IT" dirty="0">
                <a:cs typeface="Times New Roman" panose="02020603050405020304" pitchFamily="18" charset="0"/>
              </a:rPr>
              <a:t> </a:t>
            </a:r>
            <a:r>
              <a:rPr lang="en-US" altLang="it-IT" dirty="0">
                <a:cs typeface="Times New Roman" panose="02020603050405020304" pitchFamily="18" charset="0"/>
              </a:rPr>
              <a:t>  </a:t>
            </a:r>
            <a:endParaRPr lang="el-GR" altLang="it-IT" dirty="0"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EA6B91-CCE3-0E14-C4E8-3C9208102C39}"/>
              </a:ext>
            </a:extLst>
          </p:cNvPr>
          <p:cNvSpPr txBox="1"/>
          <p:nvPr/>
        </p:nvSpPr>
        <p:spPr>
          <a:xfrm>
            <a:off x="8165984" y="969082"/>
            <a:ext cx="362120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Hypothesis to test n.3: 𝝉:𝜼 = 0 </a:t>
            </a:r>
            <a:endParaRPr lang="el-GR" altLang="it-IT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00301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RUK brand refresh colours">
      <a:dk1>
        <a:srgbClr val="000000"/>
      </a:dk1>
      <a:lt1>
        <a:srgbClr val="FFFFFF"/>
      </a:lt1>
      <a:dk2>
        <a:srgbClr val="BBC7D9"/>
      </a:dk2>
      <a:lt2>
        <a:srgbClr val="BBC7D9"/>
      </a:lt2>
      <a:accent1>
        <a:srgbClr val="FF0087"/>
      </a:accent1>
      <a:accent2>
        <a:srgbClr val="009CEE"/>
      </a:accent2>
      <a:accent3>
        <a:srgbClr val="00007E"/>
      </a:accent3>
      <a:accent4>
        <a:srgbClr val="FF66B7"/>
      </a:accent4>
      <a:accent5>
        <a:srgbClr val="66C0F5"/>
      </a:accent5>
      <a:accent6>
        <a:srgbClr val="6666B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- Cancer Research UK Cambridge Institute" id="{C28B8B63-8B2D-4E8F-95D5-35FC74E20644}" vid="{1481CEED-F7DA-49E8-A249-AE240FD4B8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421CB53278704FAE876ED4529E1565" ma:contentTypeVersion="4" ma:contentTypeDescription="Create a new document." ma:contentTypeScope="" ma:versionID="c7bc3fba98608273a035cc867df6a74f">
  <xsd:schema xmlns:xsd="http://www.w3.org/2001/XMLSchema" xmlns:xs="http://www.w3.org/2001/XMLSchema" xmlns:p="http://schemas.microsoft.com/office/2006/metadata/properties" xmlns:ns2="0b8d3a9e-3b4d-493e-ad3f-410944af22dd" targetNamespace="http://schemas.microsoft.com/office/2006/metadata/properties" ma:root="true" ma:fieldsID="18a6dca02c70887c890bf5852c3c34b7" ns2:_="">
    <xsd:import namespace="0b8d3a9e-3b4d-493e-ad3f-410944af22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d3a9e-3b4d-493e-ad3f-410944af2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59DE54-38C1-4C36-92A7-1E5E661559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d3a9e-3b4d-493e-ad3f-410944af22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1D4C24-F87F-4FC6-957C-E0116AF85484}">
  <ds:schemaRefs>
    <ds:schemaRef ds:uri="1b27cba5-8ff7-492a-8888-3a405fc672d5"/>
    <ds:schemaRef ds:uri="63bf878d-25f3-4e9f-b84d-117482a250e6"/>
    <ds:schemaRef ds:uri="69f24b3e-4404-44f6-a6a4-e84ecbb2c2be"/>
    <ds:schemaRef ds:uri="91f9e3e7-906b-44a8-a94b-0765f19ff260"/>
    <ds:schemaRef ds:uri="c8d1d1f5-ad1c-491e-888d-f68b403029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1ff857e-f9a9-4245-a1f1-068ee47adaa2"/>
    <ds:schemaRef ds:uri="afb15380-4fab-4b28-91d6-fa5f621d693c"/>
    <ds:schemaRef ds:uri="aa2165eb-0b2e-4fe0-9164-20ad93f18090"/>
  </ds:schemaRefs>
</ds:datastoreItem>
</file>

<file path=customXml/itemProps3.xml><?xml version="1.0" encoding="utf-8"?>
<ds:datastoreItem xmlns:ds="http://schemas.openxmlformats.org/officeDocument/2006/customXml" ds:itemID="{2092D91A-F408-4E81-AA84-8CA73E0E38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982</TotalTime>
  <Words>2136</Words>
  <Application>Microsoft Macintosh PowerPoint</Application>
  <PresentationFormat>Widescreen</PresentationFormat>
  <Paragraphs>379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Al Bayan Plain</vt:lpstr>
      <vt:lpstr>Al Bayan Plain</vt:lpstr>
      <vt:lpstr>American Typewriter</vt:lpstr>
      <vt:lpstr>American Typewriter Semibold</vt:lpstr>
      <vt:lpstr>Arial</vt:lpstr>
      <vt:lpstr>Calibri</vt:lpstr>
      <vt:lpstr>F37 Hybrid Medium</vt:lpstr>
      <vt:lpstr>Open Sans</vt:lpstr>
      <vt:lpstr>Poppins</vt:lpstr>
      <vt:lpstr>Times New Roman</vt:lpstr>
      <vt:lpstr>Wingdings</vt:lpstr>
      <vt:lpstr>Title slides</vt:lpstr>
      <vt:lpstr>PowerPoint Presentation</vt:lpstr>
      <vt:lpstr>PowerPoint Presentation</vt:lpstr>
      <vt:lpstr>Analysis of variance (ANOVA)</vt:lpstr>
      <vt:lpstr> </vt:lpstr>
      <vt:lpstr>PowerPoint Presentation</vt:lpstr>
      <vt:lpstr> </vt:lpstr>
      <vt:lpstr>PowerPoint Presentation</vt:lpstr>
      <vt:lpstr> </vt:lpstr>
      <vt:lpstr>PowerPoint Presentation</vt:lpstr>
      <vt:lpstr>Diagnostics: residuals</vt:lpstr>
      <vt:lpstr>Diagnostics: residuals</vt:lpstr>
      <vt:lpstr>Diagnostics: residuals</vt:lpstr>
      <vt:lpstr>Source of problems and possible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Porcu</dc:creator>
  <cp:lastModifiedBy>Luca Porcu</cp:lastModifiedBy>
  <cp:revision>182</cp:revision>
  <dcterms:created xsi:type="dcterms:W3CDTF">2025-02-12T13:20:22Z</dcterms:created>
  <dcterms:modified xsi:type="dcterms:W3CDTF">2025-02-19T15:12:59Z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0x0101001D421CB53278704FAE876ED4529E1565</vt:lpwstr>
  </property>
  <property fmtid="{D5CDD505-2E9C-101B-9397-08002B2CF9AE}" pid="3" name="MediaServiceImageTags">
    <vt:lpwstr/>
  </property>
</Properties>
</file>